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0" r:id="rId4"/>
    <p:sldId id="280" r:id="rId5"/>
    <p:sldId id="279" r:id="rId6"/>
    <p:sldId id="265" r:id="rId7"/>
    <p:sldId id="261" r:id="rId8"/>
    <p:sldId id="259" r:id="rId9"/>
    <p:sldId id="267" r:id="rId10"/>
    <p:sldId id="271" r:id="rId11"/>
    <p:sldId id="277" r:id="rId12"/>
    <p:sldId id="272" r:id="rId13"/>
    <p:sldId id="276" r:id="rId14"/>
    <p:sldId id="275" r:id="rId15"/>
    <p:sldId id="258" r:id="rId16"/>
    <p:sldId id="274" r:id="rId17"/>
    <p:sldId id="257" r:id="rId18"/>
    <p:sldId id="266" r:id="rId19"/>
    <p:sldId id="278" r:id="rId20"/>
    <p:sldId id="268" r:id="rId21"/>
    <p:sldId id="263" r:id="rId22"/>
  </p:sldIdLst>
  <p:sldSz cx="12192000" cy="6858000"/>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1F37CA-F84D-4EEF-8122-0305CE8BCEE8}" type="doc">
      <dgm:prSet loTypeId="urn:microsoft.com/office/officeart/2005/8/layout/venn1" loCatId="relationship" qsTypeId="urn:microsoft.com/office/officeart/2005/8/quickstyle/simple1" qsCatId="simple" csTypeId="urn:microsoft.com/office/officeart/2005/8/colors/accent1_2" csCatId="accent1" phldr="1"/>
      <dgm:spPr/>
    </dgm:pt>
    <dgm:pt modelId="{DCD2F01F-EB95-4B9A-882A-7A035378788D}">
      <dgm:prSet phldrT="[Text]"/>
      <dgm:spPr/>
      <dgm:t>
        <a:bodyPr/>
        <a:lstStyle/>
        <a:p>
          <a:r>
            <a:rPr lang="en-US" dirty="0" smtClean="0"/>
            <a:t>Bilateral diplomacy</a:t>
          </a:r>
          <a:endParaRPr lang="en-US" dirty="0"/>
        </a:p>
      </dgm:t>
    </dgm:pt>
    <dgm:pt modelId="{CC3530A4-8174-45A0-85BD-7A2E4180C343}" type="parTrans" cxnId="{A10F03B6-4686-418C-943F-121BBAE7A0C0}">
      <dgm:prSet/>
      <dgm:spPr/>
      <dgm:t>
        <a:bodyPr/>
        <a:lstStyle/>
        <a:p>
          <a:endParaRPr lang="en-US"/>
        </a:p>
      </dgm:t>
    </dgm:pt>
    <dgm:pt modelId="{F57F1B6E-CE37-4434-BCCD-F8AB31887C39}" type="sibTrans" cxnId="{A10F03B6-4686-418C-943F-121BBAE7A0C0}">
      <dgm:prSet/>
      <dgm:spPr/>
      <dgm:t>
        <a:bodyPr/>
        <a:lstStyle/>
        <a:p>
          <a:endParaRPr lang="en-US"/>
        </a:p>
      </dgm:t>
    </dgm:pt>
    <dgm:pt modelId="{5CB2749C-0D15-4C32-AC6A-773BDC20B512}">
      <dgm:prSet phldrT="[Text]"/>
      <dgm:spPr/>
      <dgm:t>
        <a:bodyPr/>
        <a:lstStyle/>
        <a:p>
          <a:r>
            <a:rPr lang="en-US" dirty="0" smtClean="0"/>
            <a:t>Multilateral diplomacy </a:t>
          </a:r>
          <a:endParaRPr lang="en-US" dirty="0"/>
        </a:p>
      </dgm:t>
    </dgm:pt>
    <dgm:pt modelId="{F224A3B0-6CE9-43A7-80E4-0BC03F07D136}" type="parTrans" cxnId="{31EEB8A8-E0D6-487F-ABD5-AE536EC3C85D}">
      <dgm:prSet/>
      <dgm:spPr/>
      <dgm:t>
        <a:bodyPr/>
        <a:lstStyle/>
        <a:p>
          <a:endParaRPr lang="en-US"/>
        </a:p>
      </dgm:t>
    </dgm:pt>
    <dgm:pt modelId="{6902BEEF-3EB8-4900-A075-BAADE71CB335}" type="sibTrans" cxnId="{31EEB8A8-E0D6-487F-ABD5-AE536EC3C85D}">
      <dgm:prSet/>
      <dgm:spPr/>
      <dgm:t>
        <a:bodyPr/>
        <a:lstStyle/>
        <a:p>
          <a:endParaRPr lang="en-US"/>
        </a:p>
      </dgm:t>
    </dgm:pt>
    <dgm:pt modelId="{429FD429-FE3F-49CC-9E5C-450995D79F7A}" type="pres">
      <dgm:prSet presAssocID="{B41F37CA-F84D-4EEF-8122-0305CE8BCEE8}" presName="compositeShape" presStyleCnt="0">
        <dgm:presLayoutVars>
          <dgm:chMax val="7"/>
          <dgm:dir/>
          <dgm:resizeHandles val="exact"/>
        </dgm:presLayoutVars>
      </dgm:prSet>
      <dgm:spPr/>
    </dgm:pt>
    <dgm:pt modelId="{29D52C68-9CFC-496C-8EF9-18A028BE6AC8}" type="pres">
      <dgm:prSet presAssocID="{DCD2F01F-EB95-4B9A-882A-7A035378788D}" presName="circ1" presStyleLbl="vennNode1" presStyleIdx="0" presStyleCnt="2"/>
      <dgm:spPr/>
      <dgm:t>
        <a:bodyPr/>
        <a:lstStyle/>
        <a:p>
          <a:endParaRPr lang="en-US"/>
        </a:p>
      </dgm:t>
    </dgm:pt>
    <dgm:pt modelId="{22A6BB93-F8A5-47B0-A6AD-B66B9849FA28}" type="pres">
      <dgm:prSet presAssocID="{DCD2F01F-EB95-4B9A-882A-7A035378788D}" presName="circ1Tx" presStyleLbl="revTx" presStyleIdx="0" presStyleCnt="0">
        <dgm:presLayoutVars>
          <dgm:chMax val="0"/>
          <dgm:chPref val="0"/>
          <dgm:bulletEnabled val="1"/>
        </dgm:presLayoutVars>
      </dgm:prSet>
      <dgm:spPr/>
      <dgm:t>
        <a:bodyPr/>
        <a:lstStyle/>
        <a:p>
          <a:endParaRPr lang="en-US"/>
        </a:p>
      </dgm:t>
    </dgm:pt>
    <dgm:pt modelId="{D9675622-23D3-495A-882B-F6D9A2491E3D}" type="pres">
      <dgm:prSet presAssocID="{5CB2749C-0D15-4C32-AC6A-773BDC20B512}" presName="circ2" presStyleLbl="vennNode1" presStyleIdx="1" presStyleCnt="2"/>
      <dgm:spPr/>
      <dgm:t>
        <a:bodyPr/>
        <a:lstStyle/>
        <a:p>
          <a:endParaRPr lang="en-US"/>
        </a:p>
      </dgm:t>
    </dgm:pt>
    <dgm:pt modelId="{85F0B41D-4F46-4C68-A81B-9F55AD01961A}" type="pres">
      <dgm:prSet presAssocID="{5CB2749C-0D15-4C32-AC6A-773BDC20B512}" presName="circ2Tx" presStyleLbl="revTx" presStyleIdx="0" presStyleCnt="0">
        <dgm:presLayoutVars>
          <dgm:chMax val="0"/>
          <dgm:chPref val="0"/>
          <dgm:bulletEnabled val="1"/>
        </dgm:presLayoutVars>
      </dgm:prSet>
      <dgm:spPr/>
      <dgm:t>
        <a:bodyPr/>
        <a:lstStyle/>
        <a:p>
          <a:endParaRPr lang="en-US"/>
        </a:p>
      </dgm:t>
    </dgm:pt>
  </dgm:ptLst>
  <dgm:cxnLst>
    <dgm:cxn modelId="{A10F03B6-4686-418C-943F-121BBAE7A0C0}" srcId="{B41F37CA-F84D-4EEF-8122-0305CE8BCEE8}" destId="{DCD2F01F-EB95-4B9A-882A-7A035378788D}" srcOrd="0" destOrd="0" parTransId="{CC3530A4-8174-45A0-85BD-7A2E4180C343}" sibTransId="{F57F1B6E-CE37-4434-BCCD-F8AB31887C39}"/>
    <dgm:cxn modelId="{31EEB8A8-E0D6-487F-ABD5-AE536EC3C85D}" srcId="{B41F37CA-F84D-4EEF-8122-0305CE8BCEE8}" destId="{5CB2749C-0D15-4C32-AC6A-773BDC20B512}" srcOrd="1" destOrd="0" parTransId="{F224A3B0-6CE9-43A7-80E4-0BC03F07D136}" sibTransId="{6902BEEF-3EB8-4900-A075-BAADE71CB335}"/>
    <dgm:cxn modelId="{A72D0F92-BCF6-4B40-B160-9B67F99ADD45}" type="presOf" srcId="{DCD2F01F-EB95-4B9A-882A-7A035378788D}" destId="{22A6BB93-F8A5-47B0-A6AD-B66B9849FA28}" srcOrd="1" destOrd="0" presId="urn:microsoft.com/office/officeart/2005/8/layout/venn1"/>
    <dgm:cxn modelId="{431EE53A-8215-4A10-B7AD-2A48958DB1AA}" type="presOf" srcId="{5CB2749C-0D15-4C32-AC6A-773BDC20B512}" destId="{85F0B41D-4F46-4C68-A81B-9F55AD01961A}" srcOrd="1" destOrd="0" presId="urn:microsoft.com/office/officeart/2005/8/layout/venn1"/>
    <dgm:cxn modelId="{50C3B290-6689-4FEB-85A7-7B35BDD096CD}" type="presOf" srcId="{5CB2749C-0D15-4C32-AC6A-773BDC20B512}" destId="{D9675622-23D3-495A-882B-F6D9A2491E3D}" srcOrd="0" destOrd="0" presId="urn:microsoft.com/office/officeart/2005/8/layout/venn1"/>
    <dgm:cxn modelId="{EF5911EF-B3ED-4F25-AF3F-5DF170B34098}" type="presOf" srcId="{DCD2F01F-EB95-4B9A-882A-7A035378788D}" destId="{29D52C68-9CFC-496C-8EF9-18A028BE6AC8}" srcOrd="0" destOrd="0" presId="urn:microsoft.com/office/officeart/2005/8/layout/venn1"/>
    <dgm:cxn modelId="{E8E7450E-E9B4-4E5D-B46E-CF1B1216C86A}" type="presOf" srcId="{B41F37CA-F84D-4EEF-8122-0305CE8BCEE8}" destId="{429FD429-FE3F-49CC-9E5C-450995D79F7A}" srcOrd="0" destOrd="0" presId="urn:microsoft.com/office/officeart/2005/8/layout/venn1"/>
    <dgm:cxn modelId="{289E9B69-7023-490C-922A-E013EA46477F}" type="presParOf" srcId="{429FD429-FE3F-49CC-9E5C-450995D79F7A}" destId="{29D52C68-9CFC-496C-8EF9-18A028BE6AC8}" srcOrd="0" destOrd="0" presId="urn:microsoft.com/office/officeart/2005/8/layout/venn1"/>
    <dgm:cxn modelId="{9BD3DE4A-74DE-4743-B97F-E70E0B85575D}" type="presParOf" srcId="{429FD429-FE3F-49CC-9E5C-450995D79F7A}" destId="{22A6BB93-F8A5-47B0-A6AD-B66B9849FA28}" srcOrd="1" destOrd="0" presId="urn:microsoft.com/office/officeart/2005/8/layout/venn1"/>
    <dgm:cxn modelId="{F1903EF6-0759-44F8-88BE-131E3CED0D64}" type="presParOf" srcId="{429FD429-FE3F-49CC-9E5C-450995D79F7A}" destId="{D9675622-23D3-495A-882B-F6D9A2491E3D}" srcOrd="2" destOrd="0" presId="urn:microsoft.com/office/officeart/2005/8/layout/venn1"/>
    <dgm:cxn modelId="{621688CE-49DE-4447-809F-73C74D6F595C}" type="presParOf" srcId="{429FD429-FE3F-49CC-9E5C-450995D79F7A}" destId="{85F0B41D-4F46-4C68-A81B-9F55AD01961A}"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D52C68-9CFC-496C-8EF9-18A028BE6AC8}">
      <dsp:nvSpPr>
        <dsp:cNvPr id="0" name=""/>
        <dsp:cNvSpPr/>
      </dsp:nvSpPr>
      <dsp:spPr>
        <a:xfrm>
          <a:off x="182879" y="453813"/>
          <a:ext cx="4511040" cy="451103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911350">
            <a:lnSpc>
              <a:spcPct val="90000"/>
            </a:lnSpc>
            <a:spcBef>
              <a:spcPct val="0"/>
            </a:spcBef>
            <a:spcAft>
              <a:spcPct val="35000"/>
            </a:spcAft>
          </a:pPr>
          <a:r>
            <a:rPr lang="en-US" sz="4300" kern="1200" dirty="0" smtClean="0"/>
            <a:t>Bilateral diplomacy</a:t>
          </a:r>
          <a:endParaRPr lang="en-US" sz="4300" kern="1200" dirty="0"/>
        </a:p>
      </dsp:txBody>
      <dsp:txXfrm>
        <a:off x="812799" y="985762"/>
        <a:ext cx="2600960" cy="3447142"/>
      </dsp:txXfrm>
    </dsp:sp>
    <dsp:sp modelId="{D9675622-23D3-495A-882B-F6D9A2491E3D}">
      <dsp:nvSpPr>
        <dsp:cNvPr id="0" name=""/>
        <dsp:cNvSpPr/>
      </dsp:nvSpPr>
      <dsp:spPr>
        <a:xfrm>
          <a:off x="3434080" y="453813"/>
          <a:ext cx="4511040" cy="451103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911350">
            <a:lnSpc>
              <a:spcPct val="90000"/>
            </a:lnSpc>
            <a:spcBef>
              <a:spcPct val="0"/>
            </a:spcBef>
            <a:spcAft>
              <a:spcPct val="35000"/>
            </a:spcAft>
          </a:pPr>
          <a:r>
            <a:rPr lang="en-US" sz="4300" kern="1200" dirty="0" smtClean="0"/>
            <a:t>Multilateral diplomacy </a:t>
          </a:r>
          <a:endParaRPr lang="en-US" sz="4300" kern="1200" dirty="0"/>
        </a:p>
      </dsp:txBody>
      <dsp:txXfrm>
        <a:off x="4714240" y="985762"/>
        <a:ext cx="2600960" cy="3447142"/>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759ADA-98CA-4E49-A912-239296C1BF1A}"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1172550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59ADA-98CA-4E49-A912-239296C1BF1A}"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4074375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59ADA-98CA-4E49-A912-239296C1BF1A}"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4019413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59ADA-98CA-4E49-A912-239296C1BF1A}"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2084963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1759ADA-98CA-4E49-A912-239296C1BF1A}"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3439212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759ADA-98CA-4E49-A912-239296C1BF1A}" type="datetimeFigureOut">
              <a:rPr lang="en-US" smtClean="0"/>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2448534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759ADA-98CA-4E49-A912-239296C1BF1A}" type="datetimeFigureOut">
              <a:rPr lang="en-US" smtClean="0"/>
              <a:t>9/15/2021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401558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759ADA-98CA-4E49-A912-239296C1BF1A}" type="datetimeFigureOut">
              <a:rPr lang="en-US" smtClean="0"/>
              <a:t>9/15/2021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3187582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759ADA-98CA-4E49-A912-239296C1BF1A}" type="datetimeFigureOut">
              <a:rPr lang="en-US" smtClean="0"/>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364307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759ADA-98CA-4E49-A912-239296C1BF1A}" type="datetimeFigureOut">
              <a:rPr lang="en-US" smtClean="0"/>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403792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759ADA-98CA-4E49-A912-239296C1BF1A}" type="datetimeFigureOut">
              <a:rPr lang="en-US" smtClean="0"/>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972705-DC13-4941-81A3-155442B61D6C}" type="slidenum">
              <a:rPr lang="en-US" smtClean="0"/>
              <a:t>‹#›</a:t>
            </a:fld>
            <a:endParaRPr lang="en-US"/>
          </a:p>
        </p:txBody>
      </p:sp>
    </p:spTree>
    <p:extLst>
      <p:ext uri="{BB962C8B-B14F-4D97-AF65-F5344CB8AC3E}">
        <p14:creationId xmlns:p14="http://schemas.microsoft.com/office/powerpoint/2010/main" val="278927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759ADA-98CA-4E49-A912-239296C1BF1A}" type="datetimeFigureOut">
              <a:rPr lang="en-US" smtClean="0"/>
              <a:t>9/15/2021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972705-DC13-4941-81A3-155442B61D6C}" type="slidenum">
              <a:rPr lang="en-US" smtClean="0"/>
              <a:t>‹#›</a:t>
            </a:fld>
            <a:endParaRPr lang="en-US"/>
          </a:p>
        </p:txBody>
      </p:sp>
    </p:spTree>
    <p:extLst>
      <p:ext uri="{BB962C8B-B14F-4D97-AF65-F5344CB8AC3E}">
        <p14:creationId xmlns:p14="http://schemas.microsoft.com/office/powerpoint/2010/main" val="3940531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researchgate.net/profile/Martin-Hall-4/publication/268051590_The_Essence_of_Diplomacy/links/54eeed210cf2e2830865c0c0/The-Essence-of-Diplomacy.pdf"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LECTURE 3. BILATERAL DIPLOMACY; OBJECTIVES, MEANS AND INSTRUMENTS</a:t>
            </a:r>
            <a:endParaRPr lang="en-US" dirty="0"/>
          </a:p>
        </p:txBody>
      </p:sp>
      <p:sp>
        <p:nvSpPr>
          <p:cNvPr id="3" name="Subtitle 2"/>
          <p:cNvSpPr>
            <a:spLocks noGrp="1"/>
          </p:cNvSpPr>
          <p:nvPr>
            <p:ph type="subTitle" idx="1"/>
          </p:nvPr>
        </p:nvSpPr>
        <p:spPr/>
        <p:txBody>
          <a:bodyPr/>
          <a:lstStyle/>
          <a:p>
            <a:r>
              <a:rPr lang="en-US" dirty="0" smtClean="0"/>
              <a:t>International Policy and Diplomacy of Kazakhstan, PDRKMS 4306</a:t>
            </a:r>
          </a:p>
          <a:p>
            <a:r>
              <a:rPr lang="en-US" dirty="0" smtClean="0"/>
              <a:t>By Marem Buzurtanova </a:t>
            </a:r>
          </a:p>
          <a:p>
            <a:r>
              <a:rPr lang="en-US" dirty="0" smtClean="0"/>
              <a:t>Almaty 2021 - 2022</a:t>
            </a:r>
            <a:endParaRPr lang="en-US" dirty="0"/>
          </a:p>
        </p:txBody>
      </p:sp>
    </p:spTree>
    <p:extLst>
      <p:ext uri="{BB962C8B-B14F-4D97-AF65-F5344CB8AC3E}">
        <p14:creationId xmlns:p14="http://schemas.microsoft.com/office/powerpoint/2010/main" val="1134529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lnSpcReduction="10000"/>
          </a:bodyPr>
          <a:lstStyle/>
          <a:p>
            <a:pPr marL="0" lvl="0" indent="0">
              <a:buNone/>
            </a:pPr>
            <a:r>
              <a:rPr lang="en-US" dirty="0" smtClean="0">
                <a:latin typeface="Arial Black" panose="020B0A04020102020204" pitchFamily="34" charset="0"/>
              </a:rPr>
              <a:t>International legal framework for Diplomatic agents and Diplomatic immunity (Vienna Convention):</a:t>
            </a:r>
          </a:p>
          <a:p>
            <a:pPr marL="0" indent="0">
              <a:buNone/>
            </a:pPr>
            <a:r>
              <a:rPr lang="en-US" dirty="0" smtClean="0"/>
              <a:t>Article </a:t>
            </a:r>
            <a:r>
              <a:rPr lang="en-US" dirty="0"/>
              <a:t>3</a:t>
            </a:r>
          </a:p>
          <a:p>
            <a:r>
              <a:rPr lang="en-US" dirty="0"/>
              <a:t>1. The functions of a diplomatic mission consist inter alia in:</a:t>
            </a:r>
          </a:p>
          <a:p>
            <a:r>
              <a:rPr lang="en-US" dirty="0"/>
              <a:t>(a) representing the sending State in the receiving State; </a:t>
            </a:r>
            <a:br>
              <a:rPr lang="en-US" dirty="0"/>
            </a:br>
            <a:r>
              <a:rPr lang="en-US" dirty="0"/>
              <a:t>(b) protecting in the receiving State the interests of the sending State and of its nationals, within the limits permitted by international law; </a:t>
            </a:r>
            <a:br>
              <a:rPr lang="en-US" dirty="0"/>
            </a:br>
            <a:r>
              <a:rPr lang="en-US" dirty="0"/>
              <a:t>(c) negotiating with the Government of the receiving State; </a:t>
            </a:r>
            <a:br>
              <a:rPr lang="en-US" dirty="0"/>
            </a:br>
            <a:r>
              <a:rPr lang="en-US" dirty="0"/>
              <a:t>(d) ascertaining by all lawful means conditions and developments in the receiving State, and reporting thereon to the Government of the sending State; </a:t>
            </a:r>
            <a:br>
              <a:rPr lang="en-US" dirty="0"/>
            </a:br>
            <a:r>
              <a:rPr lang="en-US" dirty="0"/>
              <a:t>(e) promoting friendly relations between the sending State and the receiving State, and developing their economic, cultural and scientific relations.</a:t>
            </a:r>
          </a:p>
          <a:p>
            <a:pPr marL="0" lvl="0" indent="0">
              <a:buNone/>
            </a:pPr>
            <a:endParaRPr lang="en-US" dirty="0">
              <a:latin typeface="Arial Black" panose="020B0A04020102020204" pitchFamily="34" charset="0"/>
            </a:endParaRPr>
          </a:p>
          <a:p>
            <a:pPr marL="0" lvl="0" indent="0">
              <a:buNone/>
            </a:pPr>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620506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a:bodyPr>
          <a:lstStyle/>
          <a:p>
            <a:pPr marL="0" lvl="0" indent="0">
              <a:buNone/>
            </a:pPr>
            <a:r>
              <a:rPr lang="en-US" dirty="0" smtClean="0">
                <a:latin typeface="Arial Black" panose="020B0A04020102020204" pitchFamily="34" charset="0"/>
              </a:rPr>
              <a:t>International legal framework for Diplomatic agents and Diplomatic immunity (Vienna Convention):</a:t>
            </a:r>
          </a:p>
          <a:p>
            <a:pPr marL="0" lvl="0" indent="0">
              <a:buNone/>
            </a:pPr>
            <a:endParaRPr lang="en-US" dirty="0" smtClean="0">
              <a:latin typeface="Arial Black" panose="020B0A04020102020204" pitchFamily="34" charset="0"/>
            </a:endParaRPr>
          </a:p>
          <a:p>
            <a:pPr marL="0" indent="0">
              <a:buNone/>
            </a:pPr>
            <a:r>
              <a:rPr lang="en-US" dirty="0"/>
              <a:t>Article 9</a:t>
            </a:r>
          </a:p>
          <a:p>
            <a:r>
              <a:rPr lang="en-US" dirty="0"/>
              <a:t>1. The receiving State may at any time and without having to explain its decision, notify the sending State that the head of the mission or any member of the diplomatic staff of the mission is persona non grata or that any other member of the staff of the mission is not acceptable. In any such case, the sending State shall, as appropriate, either recall the person concerned or terminate his functions with the mission. A person may be declared non grata or not acceptable before arriving in the territory of the receiving State.</a:t>
            </a:r>
          </a:p>
          <a:p>
            <a:pPr marL="0" lvl="0" indent="0">
              <a:buNone/>
            </a:pPr>
            <a:endParaRPr lang="en-US" dirty="0">
              <a:latin typeface="Arial" panose="020B0604020202020204" pitchFamily="34" charset="0"/>
              <a:cs typeface="Arial" panose="020B0604020202020204" pitchFamily="34" charset="0"/>
            </a:endParaRPr>
          </a:p>
          <a:p>
            <a:pPr marL="0" lvl="0" indent="0">
              <a:buNone/>
            </a:pPr>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369254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lnSpcReduction="10000"/>
          </a:bodyPr>
          <a:lstStyle/>
          <a:p>
            <a:pPr marL="0" lvl="0" indent="0">
              <a:buNone/>
            </a:pPr>
            <a:r>
              <a:rPr lang="en-US" dirty="0" smtClean="0">
                <a:latin typeface="Arial Black" panose="020B0A04020102020204" pitchFamily="34" charset="0"/>
              </a:rPr>
              <a:t>International legal framework for Diplomatic agents and Diplomatic immunity (Vienna Convention):</a:t>
            </a:r>
          </a:p>
          <a:p>
            <a:pPr marL="0" lvl="0" indent="0">
              <a:buNone/>
            </a:pPr>
            <a:endParaRPr lang="en-US" dirty="0">
              <a:latin typeface="Arial Black" panose="020B0A04020102020204" pitchFamily="34" charset="0"/>
            </a:endParaRPr>
          </a:p>
          <a:p>
            <a:pPr marL="0" indent="0">
              <a:buNone/>
            </a:pPr>
            <a:r>
              <a:rPr lang="en-US" dirty="0"/>
              <a:t>Article 14</a:t>
            </a:r>
          </a:p>
          <a:p>
            <a:r>
              <a:rPr lang="en-US" dirty="0"/>
              <a:t>1. Heads of mission are divided into three classes, namely:</a:t>
            </a:r>
          </a:p>
          <a:p>
            <a:r>
              <a:rPr lang="en-US" dirty="0"/>
              <a:t>(a) that of ambassadors or nuncios accredited to Heads of State, and other heads of mission of equivalent rank; </a:t>
            </a:r>
            <a:br>
              <a:rPr lang="en-US" dirty="0"/>
            </a:br>
            <a:r>
              <a:rPr lang="en-US" dirty="0"/>
              <a:t>(b) that of envoys, ministers and internuncios accredited to Heads of State; </a:t>
            </a:r>
            <a:br>
              <a:rPr lang="en-US" dirty="0"/>
            </a:br>
            <a:r>
              <a:rPr lang="en-US" dirty="0"/>
              <a:t>(c) that of charges </a:t>
            </a:r>
            <a:r>
              <a:rPr lang="en-US" dirty="0" err="1"/>
              <a:t>d'affaires</a:t>
            </a:r>
            <a:r>
              <a:rPr lang="en-US" dirty="0"/>
              <a:t> accredited to Ministers for Foreign Affairs.</a:t>
            </a:r>
          </a:p>
          <a:p>
            <a:pPr marL="0" indent="0">
              <a:buNone/>
            </a:pPr>
            <a:r>
              <a:rPr lang="en-US" dirty="0" smtClean="0"/>
              <a:t>Article </a:t>
            </a:r>
            <a:r>
              <a:rPr lang="en-US" dirty="0"/>
              <a:t>15</a:t>
            </a:r>
          </a:p>
          <a:p>
            <a:r>
              <a:rPr lang="en-US" dirty="0"/>
              <a:t>The class to which the heads of their missions are to be assigned shall be agreed between States.</a:t>
            </a:r>
          </a:p>
          <a:p>
            <a:pPr marL="0" lvl="0" indent="0">
              <a:buNone/>
            </a:pPr>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147324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fontScale="92500" lnSpcReduction="20000"/>
          </a:bodyPr>
          <a:lstStyle/>
          <a:p>
            <a:pPr marL="0" lvl="0" indent="0">
              <a:buNone/>
            </a:pPr>
            <a:r>
              <a:rPr lang="en-US" dirty="0" smtClean="0">
                <a:latin typeface="Arial Black" panose="020B0A04020102020204" pitchFamily="34" charset="0"/>
              </a:rPr>
              <a:t>International legal framework for Diplomatic agents and Diplomatic immunity (Vienna Convention):</a:t>
            </a:r>
          </a:p>
          <a:p>
            <a:pPr marL="0" lvl="0" indent="0">
              <a:buNone/>
            </a:pPr>
            <a:endParaRPr lang="en-US" dirty="0">
              <a:latin typeface="Arial Black" panose="020B0A04020102020204" pitchFamily="34" charset="0"/>
            </a:endParaRPr>
          </a:p>
          <a:p>
            <a:pPr marL="0" indent="0">
              <a:buNone/>
            </a:pPr>
            <a:r>
              <a:rPr lang="en-US" dirty="0"/>
              <a:t>Article 22</a:t>
            </a:r>
          </a:p>
          <a:p>
            <a:r>
              <a:rPr lang="en-US" dirty="0"/>
              <a:t>1. The premises of the mission shall be inviolable. The agents of the receiving State may not enter them, except with the consent of the head of the mission.</a:t>
            </a:r>
          </a:p>
          <a:p>
            <a:r>
              <a:rPr lang="en-US" dirty="0"/>
              <a:t>2. The receiving State is under a special duty to take all appropriate steps to protect the premises of the mission against any intrusion or damage and to prevent any disturbance of the peace of the mission or impairment of its dignity.</a:t>
            </a:r>
          </a:p>
          <a:p>
            <a:r>
              <a:rPr lang="en-US" dirty="0"/>
              <a:t>3. The premises of the mission, their furnishings and other property thereon and the means of transport of the mission shall be immune from search, requisition, attachment or execution</a:t>
            </a:r>
            <a:r>
              <a:rPr lang="en-US" dirty="0" smtClean="0"/>
              <a:t>.</a:t>
            </a:r>
          </a:p>
          <a:p>
            <a:pPr marL="0" indent="0">
              <a:buNone/>
            </a:pPr>
            <a:r>
              <a:rPr lang="en-US" dirty="0"/>
              <a:t>Article 24</a:t>
            </a:r>
          </a:p>
          <a:p>
            <a:r>
              <a:rPr lang="en-US" dirty="0"/>
              <a:t>The archives and documents of the mission shall be inviolable at any time and wherever they may be.</a:t>
            </a:r>
          </a:p>
          <a:p>
            <a:endParaRPr lang="en-US" dirty="0"/>
          </a:p>
          <a:p>
            <a:pPr marL="0" lvl="0" indent="0">
              <a:buNone/>
            </a:pPr>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331120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a:bodyPr>
          <a:lstStyle/>
          <a:p>
            <a:pPr marL="0" lvl="0" indent="0">
              <a:buNone/>
            </a:pPr>
            <a:r>
              <a:rPr lang="en-US" dirty="0" smtClean="0">
                <a:latin typeface="Arial Black" panose="020B0A04020102020204" pitchFamily="34" charset="0"/>
              </a:rPr>
              <a:t>International legal framework for Diplomatic agents and Diplomatic immunity (Vienna Convention):</a:t>
            </a:r>
          </a:p>
          <a:p>
            <a:pPr marL="0" lvl="0" indent="0">
              <a:buNone/>
            </a:pPr>
            <a:endParaRPr lang="en-US" dirty="0">
              <a:latin typeface="Arial Black" panose="020B0A04020102020204" pitchFamily="34" charset="0"/>
            </a:endParaRPr>
          </a:p>
          <a:p>
            <a:pPr marL="0" indent="0">
              <a:buNone/>
            </a:pPr>
            <a:r>
              <a:rPr lang="en-US" dirty="0"/>
              <a:t>Article 27</a:t>
            </a:r>
          </a:p>
          <a:p>
            <a:r>
              <a:rPr lang="en-US" dirty="0" smtClean="0"/>
              <a:t>2</a:t>
            </a:r>
            <a:r>
              <a:rPr lang="en-US" dirty="0"/>
              <a:t>. The official correspondence of the mission shall be inviolable. Official correspondence means all correspondence relating to the mission and its functions.</a:t>
            </a:r>
          </a:p>
          <a:p>
            <a:r>
              <a:rPr lang="en-US" dirty="0"/>
              <a:t>3. The diplomatic bag shall not be opened or detained.</a:t>
            </a:r>
          </a:p>
          <a:p>
            <a:r>
              <a:rPr lang="en-US" dirty="0"/>
              <a:t>4. The packages constituting the diplomatic bag must bear visible external marks of their character and may contain only diplomatic documents or articles intended for official use.</a:t>
            </a:r>
          </a:p>
          <a:p>
            <a:pPr marL="0" lvl="0" indent="0">
              <a:buNone/>
            </a:pPr>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7645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157163" y="814388"/>
            <a:ext cx="11772900" cy="5643562"/>
          </a:xfrm>
        </p:spPr>
        <p:txBody>
          <a:bodyPr>
            <a:normAutofit fontScale="62500" lnSpcReduction="20000"/>
          </a:bodyPr>
          <a:lstStyle/>
          <a:p>
            <a:pPr marL="0" lvl="0" indent="0">
              <a:buNone/>
            </a:pPr>
            <a:r>
              <a:rPr lang="en-US" dirty="0" smtClean="0">
                <a:latin typeface="Arial Black" panose="020B0A04020102020204" pitchFamily="34" charset="0"/>
              </a:rPr>
              <a:t>International legal framework for Diplomatic agents and Diplomatic immunity;</a:t>
            </a:r>
            <a:endParaRPr lang="en-US" dirty="0">
              <a:latin typeface="Arial Black" panose="020B0A04020102020204" pitchFamily="34" charset="0"/>
            </a:endParaRPr>
          </a:p>
          <a:p>
            <a:pPr marL="0" indent="0" fontAlgn="base">
              <a:buNone/>
            </a:pPr>
            <a:r>
              <a:rPr lang="en-US" b="1" i="1" dirty="0"/>
              <a:t>diplomatic </a:t>
            </a:r>
            <a:r>
              <a:rPr lang="en-US" b="1" i="1" dirty="0" smtClean="0"/>
              <a:t>agent</a:t>
            </a:r>
            <a:r>
              <a:rPr lang="en-US" b="1" dirty="0" smtClean="0"/>
              <a:t> </a:t>
            </a:r>
            <a:r>
              <a:rPr lang="en-US" dirty="0"/>
              <a:t>is </a:t>
            </a:r>
            <a:r>
              <a:rPr lang="en-US" dirty="0" smtClean="0"/>
              <a:t>an </a:t>
            </a:r>
            <a:r>
              <a:rPr lang="en-US" dirty="0"/>
              <a:t>agent employed by a state in its diplomatic service or in its intercourse or negotiation with other </a:t>
            </a:r>
            <a:r>
              <a:rPr lang="en-US" dirty="0" smtClean="0"/>
              <a:t>states.</a:t>
            </a:r>
          </a:p>
          <a:p>
            <a:pPr marL="0" indent="0">
              <a:buNone/>
            </a:pPr>
            <a:r>
              <a:rPr lang="en-US" dirty="0"/>
              <a:t>Article 29</a:t>
            </a:r>
          </a:p>
          <a:p>
            <a:pPr marL="0" indent="0">
              <a:buNone/>
            </a:pPr>
            <a:r>
              <a:rPr lang="en-US" dirty="0"/>
              <a:t>The person of a diplomatic agent shall be </a:t>
            </a:r>
            <a:r>
              <a:rPr lang="en-US" dirty="0" smtClean="0"/>
              <a:t>inviolable… not </a:t>
            </a:r>
            <a:r>
              <a:rPr lang="en-US" dirty="0"/>
              <a:t>be liable to any form of arrest or </a:t>
            </a:r>
            <a:r>
              <a:rPr lang="en-US" dirty="0" smtClean="0"/>
              <a:t>detention…</a:t>
            </a:r>
          </a:p>
          <a:p>
            <a:pPr marL="0" indent="0">
              <a:buNone/>
            </a:pPr>
            <a:r>
              <a:rPr lang="en-US" dirty="0"/>
              <a:t>Article 31</a:t>
            </a:r>
          </a:p>
          <a:p>
            <a:pPr marL="0" indent="0">
              <a:buNone/>
            </a:pPr>
            <a:r>
              <a:rPr lang="en-US" dirty="0"/>
              <a:t>1. A diplomatic agent shall enjoy immunity from the criminal jurisdiction of the receiving </a:t>
            </a:r>
            <a:r>
              <a:rPr lang="en-US" dirty="0" smtClean="0"/>
              <a:t>State… from </a:t>
            </a:r>
            <a:r>
              <a:rPr lang="en-US" dirty="0"/>
              <a:t>its civil and administrative jurisdiction, except in the case of:</a:t>
            </a:r>
          </a:p>
          <a:p>
            <a:pPr marL="0" indent="0">
              <a:buNone/>
            </a:pPr>
            <a:r>
              <a:rPr lang="en-US" dirty="0"/>
              <a:t>(a) a real action relating to private immovable property situated in the territory of the receiving State, unless he holds it on behalf of the sending State for the purposes of the mission; </a:t>
            </a:r>
            <a:br>
              <a:rPr lang="en-US" dirty="0"/>
            </a:br>
            <a:r>
              <a:rPr lang="en-US" dirty="0"/>
              <a:t>(b) an action relating to succession in which the diplomatic agent is involved as executor, administrator, heir or legatee as a private person and not on behalf of the sending State; </a:t>
            </a:r>
            <a:br>
              <a:rPr lang="en-US" dirty="0"/>
            </a:br>
            <a:r>
              <a:rPr lang="en-US" dirty="0"/>
              <a:t>(c) an action relating to any professional or commercial activity exercised by the diplomatic agent in the receiving State outside his official functions.</a:t>
            </a:r>
          </a:p>
          <a:p>
            <a:pPr marL="0" indent="0">
              <a:buNone/>
            </a:pPr>
            <a:r>
              <a:rPr lang="en-US" dirty="0"/>
              <a:t>2. A diplomatic agent is not obliged to give evidence as a witness.</a:t>
            </a:r>
          </a:p>
          <a:p>
            <a:pPr marL="0" indent="0">
              <a:buNone/>
            </a:pPr>
            <a:r>
              <a:rPr lang="en-US" dirty="0"/>
              <a:t>3. No measures of execution may be taken in respect of a diplomatic agent except in the cases coming under sub-paragraphs (a), (b) and (c) of paragraph 1 of this </a:t>
            </a:r>
            <a:r>
              <a:rPr lang="en-US" dirty="0" smtClean="0"/>
              <a:t>Article…</a:t>
            </a:r>
            <a:endParaRPr lang="en-US" dirty="0"/>
          </a:p>
          <a:p>
            <a:pPr marL="0" indent="0">
              <a:buNone/>
            </a:pPr>
            <a:r>
              <a:rPr lang="en-US" dirty="0" smtClean="0"/>
              <a:t>4. </a:t>
            </a:r>
            <a:r>
              <a:rPr lang="en-US" dirty="0"/>
              <a:t>The immunity of a diplomatic agent from the jurisdiction of the receiving State does not exempt him from the jurisdiction of the sending State</a:t>
            </a:r>
            <a:r>
              <a:rPr lang="en-US" dirty="0" smtClean="0"/>
              <a:t>.</a:t>
            </a:r>
          </a:p>
          <a:p>
            <a:pPr marL="0" indent="0">
              <a:buNone/>
            </a:pPr>
            <a:r>
              <a:rPr lang="en-US" dirty="0"/>
              <a:t>Article 32</a:t>
            </a:r>
          </a:p>
          <a:p>
            <a:r>
              <a:rPr lang="en-US" dirty="0"/>
              <a:t>1. The immunity from jurisdiction of diplomatic agents </a:t>
            </a:r>
            <a:r>
              <a:rPr lang="en-US" dirty="0" smtClean="0"/>
              <a:t>may </a:t>
            </a:r>
            <a:r>
              <a:rPr lang="en-US" dirty="0"/>
              <a:t>be waived by the sending </a:t>
            </a:r>
            <a:r>
              <a:rPr lang="en-US" dirty="0" smtClean="0"/>
              <a:t>State…</a:t>
            </a:r>
            <a:endParaRPr lang="en-US" dirty="0"/>
          </a:p>
          <a:p>
            <a:pPr marL="0" indent="0">
              <a:buNone/>
            </a:pPr>
            <a:endParaRPr lang="en-US" dirty="0"/>
          </a:p>
          <a:p>
            <a:pPr marL="0" indent="0" fontAlgn="base">
              <a:buNone/>
            </a:pPr>
            <a:endParaRPr lang="en-US" dirty="0"/>
          </a:p>
          <a:p>
            <a:pPr marL="0" lvl="0" indent="0">
              <a:buNone/>
            </a:pPr>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07590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a:bodyPr>
          <a:lstStyle/>
          <a:p>
            <a:pPr marL="0" lvl="0" indent="0">
              <a:buNone/>
            </a:pPr>
            <a:r>
              <a:rPr lang="en-US" dirty="0" smtClean="0">
                <a:latin typeface="Arial Black" panose="020B0A04020102020204" pitchFamily="34" charset="0"/>
              </a:rPr>
              <a:t>International legal framework for Diplomatic agents and Diplomatic immunity (Vienna Convention):</a:t>
            </a:r>
          </a:p>
          <a:p>
            <a:pPr marL="0" lvl="0" indent="0">
              <a:buNone/>
            </a:pPr>
            <a:endParaRPr lang="en-US" dirty="0">
              <a:latin typeface="Arial Black" panose="020B0A04020102020204" pitchFamily="34" charset="0"/>
            </a:endParaRPr>
          </a:p>
          <a:p>
            <a:pPr marL="0" indent="0">
              <a:buNone/>
            </a:pPr>
            <a:r>
              <a:rPr lang="en-US" sz="3200" dirty="0"/>
              <a:t>Article 48</a:t>
            </a:r>
          </a:p>
          <a:p>
            <a:r>
              <a:rPr lang="en-US" sz="3200" dirty="0"/>
              <a:t>The present Convention shall be open for signature by all States Members of the United Nations or of any of the specialized agencies or Parties to the Statute of the International Court of Justice, and by any other State invited by the General Assembly of the United Nations to become a Party to the Convention, as follows: until 31 October 1961 at the Federal Ministry for Foreign Affairs of Austria and subsequently, until 31 March 1962, at the United Nations Headquarters in New York.</a:t>
            </a:r>
          </a:p>
          <a:p>
            <a:pPr marL="0" lvl="0" indent="0">
              <a:buNone/>
            </a:pPr>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130446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498422" y="1263650"/>
            <a:ext cx="7953375" cy="3942291"/>
          </a:xfrm>
          <a:prstGeom prst="rect">
            <a:avLst/>
          </a:prstGeom>
        </p:spPr>
      </p:pic>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a:bodyPr>
          <a:lstStyle/>
          <a:p>
            <a:pPr marL="0" lvl="0" indent="0">
              <a:buNone/>
            </a:pPr>
            <a:r>
              <a:rPr lang="en-US" dirty="0" smtClean="0">
                <a:latin typeface="Arial Black" panose="020B0A04020102020204" pitchFamily="34" charset="0"/>
              </a:rPr>
              <a:t>Objectives, means and instruments of diplomacy:</a:t>
            </a:r>
          </a:p>
          <a:p>
            <a:pPr marL="0" lvl="0" indent="0">
              <a:buNone/>
            </a:pPr>
            <a:endParaRPr lang="en-US" dirty="0">
              <a:latin typeface="Arial Black" panose="020B0A04020102020204" pitchFamily="34" charset="0"/>
            </a:endParaRPr>
          </a:p>
          <a:p>
            <a:pPr marL="0" lvl="0" indent="0">
              <a:buNone/>
            </a:pPr>
            <a:endParaRPr lang="en-US" dirty="0" smtClean="0">
              <a:latin typeface="Arial Black" panose="020B0A04020102020204" pitchFamily="34" charset="0"/>
            </a:endParaRPr>
          </a:p>
          <a:p>
            <a:pPr marL="0" lvl="0" indent="0">
              <a:buNone/>
            </a:pPr>
            <a:endParaRPr lang="en-US" dirty="0">
              <a:latin typeface="Arial Black" panose="020B0A04020102020204" pitchFamily="34" charset="0"/>
            </a:endParaRPr>
          </a:p>
          <a:p>
            <a:pPr marL="0" lvl="0" indent="0">
              <a:buNone/>
            </a:pPr>
            <a:endParaRPr lang="en-US" dirty="0" smtClean="0">
              <a:latin typeface="Arial Black" panose="020B0A04020102020204" pitchFamily="34" charset="0"/>
            </a:endParaRPr>
          </a:p>
          <a:p>
            <a:pPr marL="0" indent="0">
              <a:buNone/>
            </a:pPr>
            <a:r>
              <a:rPr lang="en-US" sz="6500" dirty="0" smtClean="0">
                <a:latin typeface="Arial Black" panose="020B0A04020102020204" pitchFamily="34" charset="0"/>
              </a:rPr>
              <a:t>communication, </a:t>
            </a:r>
            <a:r>
              <a:rPr lang="en-US" sz="6500" smtClean="0">
                <a:latin typeface="Arial Black" panose="020B0A04020102020204" pitchFamily="34" charset="0"/>
              </a:rPr>
              <a:t>representation \ </a:t>
            </a:r>
            <a:r>
              <a:rPr lang="en-US" sz="6500" dirty="0" smtClean="0">
                <a:latin typeface="Arial Black" panose="020B0A04020102020204" pitchFamily="34" charset="0"/>
              </a:rPr>
              <a:t>influence</a:t>
            </a:r>
          </a:p>
          <a:p>
            <a:endParaRPr lang="en-US" dirty="0"/>
          </a:p>
        </p:txBody>
      </p:sp>
    </p:spTree>
    <p:extLst>
      <p:ext uri="{BB962C8B-B14F-4D97-AF65-F5344CB8AC3E}">
        <p14:creationId xmlns:p14="http://schemas.microsoft.com/office/powerpoint/2010/main" val="3729200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cap="all" dirty="0" smtClean="0">
                <a:latin typeface="Arial Black" panose="020B0A04020102020204" pitchFamily="34" charset="0"/>
              </a:rPr>
              <a:t>Full powers </a:t>
            </a:r>
            <a:endParaRPr lang="en-US" b="1" cap="all" dirty="0">
              <a:latin typeface="Arial Black" panose="020B0A04020102020204" pitchFamily="34" charset="0"/>
            </a:endParaRPr>
          </a:p>
        </p:txBody>
      </p:sp>
      <p:sp>
        <p:nvSpPr>
          <p:cNvPr id="3" name="Content Placeholder 2"/>
          <p:cNvSpPr>
            <a:spLocks noGrp="1"/>
          </p:cNvSpPr>
          <p:nvPr>
            <p:ph idx="1"/>
          </p:nvPr>
        </p:nvSpPr>
        <p:spPr/>
        <p:txBody>
          <a:bodyPr>
            <a:normAutofit fontScale="55000" lnSpcReduction="20000"/>
          </a:bodyPr>
          <a:lstStyle/>
          <a:p>
            <a:pPr marL="0" indent="0">
              <a:buNone/>
            </a:pPr>
            <a:r>
              <a:rPr lang="en-US" b="1" cap="all" dirty="0" smtClean="0">
                <a:latin typeface="Arial Black" panose="020B0A04020102020204" pitchFamily="34" charset="0"/>
              </a:rPr>
              <a:t>Vienna convention on the law of treaties ARTICLE 7 FULL POWERS</a:t>
            </a:r>
          </a:p>
          <a:p>
            <a:pPr marL="0" indent="0">
              <a:buNone/>
            </a:pPr>
            <a:r>
              <a:rPr lang="en-US" b="1" dirty="0" smtClean="0"/>
              <a:t>1. A PERSON IS CONSIDERED AS REPRESENTING A STATE FOR THE PURPOSE OF ADOPTING OR AUTHENTICATING THE</a:t>
            </a:r>
          </a:p>
          <a:p>
            <a:pPr marL="0" indent="0">
              <a:buNone/>
            </a:pPr>
            <a:r>
              <a:rPr lang="en-US" b="1" dirty="0" smtClean="0"/>
              <a:t>TEXT OF A TREATY OR FOR THE PURPOSE OF EXPRESSING THE CONSENT OF THE STATE TO BE BOUND BY A TREATY IF:</a:t>
            </a:r>
          </a:p>
          <a:p>
            <a:pPr marL="0" indent="0">
              <a:buNone/>
            </a:pPr>
            <a:r>
              <a:rPr lang="en-US" b="1" dirty="0" smtClean="0"/>
              <a:t>(A) HE PRODUCES APPROPRIATE FULL POWERS; OR</a:t>
            </a:r>
          </a:p>
          <a:p>
            <a:pPr marL="0" indent="0">
              <a:buNone/>
            </a:pPr>
            <a:r>
              <a:rPr lang="en-US" b="1" dirty="0" smtClean="0"/>
              <a:t>(B) IT APPEARS FROM THE PRACTICE OF THE STATES CONCERNED OR FROM OTHER CIRCUMSTANCES THAT THEIR</a:t>
            </a:r>
          </a:p>
          <a:p>
            <a:pPr marL="0" indent="0">
              <a:buNone/>
            </a:pPr>
            <a:r>
              <a:rPr lang="en-US" b="1" dirty="0" smtClean="0"/>
              <a:t>INTENTION WAS TO CONSIDER THAT PERSON AS REPRESENTING THE STATE FOR SUCH PURPOSES AND TO DISPENSE WITH FULL POWERS.</a:t>
            </a:r>
          </a:p>
          <a:p>
            <a:pPr marL="0" indent="0">
              <a:buNone/>
            </a:pPr>
            <a:r>
              <a:rPr lang="en-US" b="1" dirty="0" smtClean="0"/>
              <a:t>2. IN VIRTUE OF THEIR FUNCTIONS AND WITHOUT HAVING TO PRODUCE FULL POWERS, THE FOLLOWING ARE</a:t>
            </a:r>
          </a:p>
          <a:p>
            <a:pPr marL="0" indent="0">
              <a:buNone/>
            </a:pPr>
            <a:r>
              <a:rPr lang="en-US" b="1" dirty="0" smtClean="0"/>
              <a:t>CONSIDERED AS REPRESENTING THEIR STATE:</a:t>
            </a:r>
          </a:p>
          <a:p>
            <a:pPr marL="0" indent="0">
              <a:buNone/>
            </a:pPr>
            <a:r>
              <a:rPr lang="en-US" b="1" dirty="0" smtClean="0"/>
              <a:t>(A) </a:t>
            </a:r>
            <a:r>
              <a:rPr lang="en-US" b="1" u="sng" dirty="0" smtClean="0"/>
              <a:t>HEADS OF STATE, HEADS OF GOVERNMENT AND MINISTERS FOR FOREIGN AFFAIRS</a:t>
            </a:r>
            <a:r>
              <a:rPr lang="en-US" b="1" dirty="0" smtClean="0"/>
              <a:t>, FOR THE PURPOSE OF PERFORMING ALL ACTS RELATING TO THE CONCLUSION OF A TREATY;</a:t>
            </a:r>
          </a:p>
          <a:p>
            <a:pPr marL="0" indent="0">
              <a:buNone/>
            </a:pPr>
            <a:r>
              <a:rPr lang="en-US" b="1" dirty="0" smtClean="0"/>
              <a:t>(B) HEADS OF DIPLOMATIC MISSIONS, FOR THE PURPOSE OF ADOPTING THE TEXT OF A TREATY BETWEEN THE ACCREDITING STATE AND THE STATE TO WHICH THEY ARE ACCREDITED;</a:t>
            </a:r>
          </a:p>
          <a:p>
            <a:pPr marL="0" indent="0">
              <a:buNone/>
            </a:pPr>
            <a:r>
              <a:rPr lang="en-US" b="1" dirty="0" smtClean="0"/>
              <a:t>(C) REPRESENTATIVES ACCREDITED BY STATES TO AN INTERNATIONAL CONFERENCE OR TO AN INTERNATIONAL ORGANIZATION OR ONE OF ITS ORGANS, FOR THE PURPOSE OF ADOPTING THE TEXT OF A TREATY IN THAT CONFERENCE, ORGANIZATION OR ORGAN.</a:t>
            </a:r>
          </a:p>
          <a:p>
            <a:pPr marL="0" indent="0">
              <a:buNone/>
            </a:pPr>
            <a:endParaRPr lang="en-US" dirty="0"/>
          </a:p>
        </p:txBody>
      </p:sp>
    </p:spTree>
    <p:extLst>
      <p:ext uri="{BB962C8B-B14F-4D97-AF65-F5344CB8AC3E}">
        <p14:creationId xmlns:p14="http://schemas.microsoft.com/office/powerpoint/2010/main" val="276987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243512"/>
          </a:xfrm>
        </p:spPr>
        <p:txBody>
          <a:bodyPr>
            <a:normAutofit/>
          </a:bodyPr>
          <a:lstStyle/>
          <a:p>
            <a:pPr marL="0" lvl="0" indent="0">
              <a:buNone/>
            </a:pPr>
            <a:r>
              <a:rPr lang="en-US" cap="all" dirty="0" smtClean="0">
                <a:latin typeface="Arial Black" panose="020B0A04020102020204" pitchFamily="34" charset="0"/>
              </a:rPr>
              <a:t>Functions </a:t>
            </a:r>
            <a:r>
              <a:rPr lang="en-US" cap="all" dirty="0">
                <a:latin typeface="Arial Black" panose="020B0A04020102020204" pitchFamily="34" charset="0"/>
              </a:rPr>
              <a:t>of </a:t>
            </a:r>
            <a:r>
              <a:rPr lang="en-US" cap="all" dirty="0" smtClean="0">
                <a:latin typeface="Arial Black" panose="020B0A04020102020204" pitchFamily="34" charset="0"/>
              </a:rPr>
              <a:t>diplomacy:</a:t>
            </a:r>
          </a:p>
          <a:p>
            <a:r>
              <a:rPr lang="en-US" dirty="0" smtClean="0">
                <a:latin typeface="Arial Black" panose="020B0A04020102020204" pitchFamily="34" charset="0"/>
              </a:rPr>
              <a:t>Representation;</a:t>
            </a:r>
          </a:p>
          <a:p>
            <a:r>
              <a:rPr lang="en-US" dirty="0" smtClean="0">
                <a:latin typeface="Arial Black" panose="020B0A04020102020204" pitchFamily="34" charset="0"/>
              </a:rPr>
              <a:t>Communication;</a:t>
            </a:r>
          </a:p>
          <a:p>
            <a:r>
              <a:rPr lang="en-US" dirty="0" smtClean="0">
                <a:latin typeface="Arial Black" panose="020B0A04020102020204" pitchFamily="34" charset="0"/>
              </a:rPr>
              <a:t>Negotiation;</a:t>
            </a:r>
          </a:p>
          <a:p>
            <a:r>
              <a:rPr lang="en-US" dirty="0" smtClean="0">
                <a:latin typeface="Arial Black" panose="020B0A04020102020204" pitchFamily="34" charset="0"/>
              </a:rPr>
              <a:t>Intelligence;</a:t>
            </a:r>
          </a:p>
          <a:p>
            <a:r>
              <a:rPr lang="en-US" dirty="0">
                <a:latin typeface="Arial Black" panose="020B0A04020102020204" pitchFamily="34" charset="0"/>
              </a:rPr>
              <a:t>P</a:t>
            </a:r>
            <a:r>
              <a:rPr lang="en-US" dirty="0" smtClean="0">
                <a:latin typeface="Arial Black" panose="020B0A04020102020204" pitchFamily="34" charset="0"/>
              </a:rPr>
              <a:t>rotecting </a:t>
            </a:r>
            <a:r>
              <a:rPr lang="en-US" dirty="0">
                <a:latin typeface="Arial Black" panose="020B0A04020102020204" pitchFamily="34" charset="0"/>
              </a:rPr>
              <a:t>the interests of </a:t>
            </a:r>
            <a:r>
              <a:rPr lang="en-US" dirty="0" smtClean="0">
                <a:latin typeface="Arial Black" panose="020B0A04020102020204" pitchFamily="34" charset="0"/>
              </a:rPr>
              <a:t>citizens.</a:t>
            </a:r>
          </a:p>
          <a:p>
            <a:pPr marL="0" lvl="0" indent="0">
              <a:buNone/>
            </a:pPr>
            <a:r>
              <a:rPr lang="en-US" cap="all" dirty="0" smtClean="0">
                <a:latin typeface="Arial Black" panose="020B0A04020102020204" pitchFamily="34" charset="0"/>
              </a:rPr>
              <a:t>Methods </a:t>
            </a:r>
            <a:r>
              <a:rPr lang="en-US" cap="all" dirty="0">
                <a:latin typeface="Arial Black" panose="020B0A04020102020204" pitchFamily="34" charset="0"/>
              </a:rPr>
              <a:t>and means of </a:t>
            </a:r>
            <a:r>
              <a:rPr lang="en-US" cap="all" dirty="0" smtClean="0">
                <a:latin typeface="Arial Black" panose="020B0A04020102020204" pitchFamily="34" charset="0"/>
              </a:rPr>
              <a:t>diplomacy:</a:t>
            </a:r>
          </a:p>
          <a:p>
            <a:r>
              <a:rPr lang="en-US" dirty="0" smtClean="0">
                <a:latin typeface="Arial Black" panose="020B0A04020102020204" pitchFamily="34" charset="0"/>
              </a:rPr>
              <a:t>official </a:t>
            </a:r>
            <a:r>
              <a:rPr lang="en-US" dirty="0">
                <a:latin typeface="Arial Black" panose="020B0A04020102020204" pitchFamily="34" charset="0"/>
              </a:rPr>
              <a:t>and other visits and negotiations</a:t>
            </a:r>
            <a:r>
              <a:rPr lang="en-US" dirty="0" smtClean="0">
                <a:latin typeface="Arial Black" panose="020B0A04020102020204" pitchFamily="34" charset="0"/>
              </a:rPr>
              <a:t>;</a:t>
            </a:r>
          </a:p>
          <a:p>
            <a:r>
              <a:rPr lang="en-US" dirty="0" smtClean="0">
                <a:latin typeface="Arial Black" panose="020B0A04020102020204" pitchFamily="34" charset="0"/>
              </a:rPr>
              <a:t>diplomatic </a:t>
            </a:r>
            <a:r>
              <a:rPr lang="en-US" dirty="0">
                <a:latin typeface="Arial Black" panose="020B0A04020102020204" pitchFamily="34" charset="0"/>
              </a:rPr>
              <a:t>congresses, conferences, </a:t>
            </a:r>
            <a:r>
              <a:rPr lang="en-US" dirty="0" smtClean="0">
                <a:latin typeface="Arial Black" panose="020B0A04020102020204" pitchFamily="34" charset="0"/>
              </a:rPr>
              <a:t>and </a:t>
            </a:r>
            <a:r>
              <a:rPr lang="en-US" dirty="0">
                <a:latin typeface="Arial Black" panose="020B0A04020102020204" pitchFamily="34" charset="0"/>
              </a:rPr>
              <a:t>meetings</a:t>
            </a:r>
            <a:r>
              <a:rPr lang="en-US" dirty="0" smtClean="0">
                <a:latin typeface="Arial Black" panose="020B0A04020102020204" pitchFamily="34" charset="0"/>
              </a:rPr>
              <a:t>;</a:t>
            </a:r>
          </a:p>
          <a:p>
            <a:r>
              <a:rPr lang="en-US" dirty="0" smtClean="0">
                <a:latin typeface="Arial Black" panose="020B0A04020102020204" pitchFamily="34" charset="0"/>
              </a:rPr>
              <a:t>preparation </a:t>
            </a:r>
            <a:r>
              <a:rPr lang="en-US" dirty="0">
                <a:latin typeface="Arial Black" panose="020B0A04020102020204" pitchFamily="34" charset="0"/>
              </a:rPr>
              <a:t>and conclusion of bilateral and </a:t>
            </a:r>
            <a:r>
              <a:rPr lang="en-US" dirty="0" smtClean="0">
                <a:latin typeface="Arial Black" panose="020B0A04020102020204" pitchFamily="34" charset="0"/>
              </a:rPr>
              <a:t>treaties.</a:t>
            </a:r>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685289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lstStyle/>
          <a:p>
            <a:pPr marL="0" indent="0">
              <a:buNone/>
            </a:pPr>
            <a:r>
              <a:rPr lang="en-US" b="1" cap="all" dirty="0">
                <a:latin typeface="Arial Black" panose="020B0A04020102020204" pitchFamily="34" charset="0"/>
              </a:rPr>
              <a:t>Topics to Be Covered: </a:t>
            </a:r>
            <a:endParaRPr lang="en-US" b="1" cap="all" dirty="0" smtClean="0">
              <a:latin typeface="Arial Black" panose="020B0A04020102020204" pitchFamily="34" charset="0"/>
            </a:endParaRPr>
          </a:p>
          <a:p>
            <a:pPr marL="0" indent="0">
              <a:buNone/>
            </a:pPr>
            <a:endParaRPr lang="en-US" cap="all" dirty="0">
              <a:latin typeface="Arial Black" panose="020B0A04020102020204" pitchFamily="34" charset="0"/>
            </a:endParaRPr>
          </a:p>
          <a:p>
            <a:pPr lvl="0"/>
            <a:r>
              <a:rPr lang="en-US" dirty="0">
                <a:latin typeface="Arial Black" panose="020B0A04020102020204" pitchFamily="34" charset="0"/>
              </a:rPr>
              <a:t>History of Diplomacy;</a:t>
            </a:r>
          </a:p>
          <a:p>
            <a:pPr lvl="0"/>
            <a:r>
              <a:rPr lang="en-US" dirty="0">
                <a:latin typeface="Arial Black" panose="020B0A04020102020204" pitchFamily="34" charset="0"/>
              </a:rPr>
              <a:t>Relations between bilateral diplomacy and multilateral diplomacy;</a:t>
            </a:r>
          </a:p>
          <a:p>
            <a:pPr lvl="0"/>
            <a:r>
              <a:rPr lang="en-US" dirty="0">
                <a:latin typeface="Arial Black" panose="020B0A04020102020204" pitchFamily="34" charset="0"/>
              </a:rPr>
              <a:t>Establishment of diplomatic relations and its implications for a state;</a:t>
            </a:r>
          </a:p>
          <a:p>
            <a:pPr lvl="0"/>
            <a:r>
              <a:rPr lang="en-US" dirty="0">
                <a:latin typeface="Arial Black" panose="020B0A04020102020204" pitchFamily="34" charset="0"/>
              </a:rPr>
              <a:t>International legal framework for Diplomatic agents and Diplomatic immunity;</a:t>
            </a:r>
          </a:p>
          <a:p>
            <a:pPr lvl="0"/>
            <a:r>
              <a:rPr lang="en-US" dirty="0">
                <a:latin typeface="Arial Black" panose="020B0A04020102020204" pitchFamily="34" charset="0"/>
              </a:rPr>
              <a:t>Objectives, means and instruments of diplomacy.</a:t>
            </a:r>
          </a:p>
        </p:txBody>
      </p:sp>
    </p:spTree>
    <p:extLst>
      <p:ext uri="{BB962C8B-B14F-4D97-AF65-F5344CB8AC3E}">
        <p14:creationId xmlns:p14="http://schemas.microsoft.com/office/powerpoint/2010/main" val="3003849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lstStyle/>
          <a:p>
            <a:pPr marL="0" lvl="0" indent="0">
              <a:buNone/>
            </a:pPr>
            <a:r>
              <a:rPr lang="en-US" dirty="0" smtClean="0">
                <a:latin typeface="Arial Black" panose="020B0A04020102020204" pitchFamily="34" charset="0"/>
              </a:rPr>
              <a:t>Objectives, means and instruments of diplomacy.</a:t>
            </a:r>
          </a:p>
          <a:p>
            <a:pPr marL="0" lvl="0" indent="0">
              <a:buNone/>
            </a:pPr>
            <a:endParaRPr lang="en-US" dirty="0">
              <a:latin typeface="Arial Black" panose="020B0A04020102020204" pitchFamily="34" charset="0"/>
            </a:endParaRPr>
          </a:p>
          <a:p>
            <a:pPr marL="0" lvl="0" indent="0">
              <a:buNone/>
            </a:pPr>
            <a:endParaRPr lang="en-US" dirty="0" smtClean="0">
              <a:latin typeface="Arial" panose="020B0604020202020204" pitchFamily="34" charset="0"/>
              <a:cs typeface="Arial" panose="020B0604020202020204" pitchFamily="34" charset="0"/>
            </a:endParaRPr>
          </a:p>
          <a:p>
            <a:endParaRPr lang="en-US" dirty="0"/>
          </a:p>
        </p:txBody>
      </p:sp>
      <p:sp>
        <p:nvSpPr>
          <p:cNvPr id="4" name="Action Button: Help 3">
            <a:hlinkClick r:id="" action="ppaction://noaction" highlightClick="1"/>
          </p:cNvPr>
          <p:cNvSpPr/>
          <p:nvPr/>
        </p:nvSpPr>
        <p:spPr>
          <a:xfrm rot="10388140" flipH="1" flipV="1">
            <a:off x="1435425" y="1846653"/>
            <a:ext cx="8761314" cy="4035412"/>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cap="all" dirty="0" smtClean="0"/>
              <a:t>Advantages and disadvantages of bilateral diplomacy</a:t>
            </a:r>
            <a:endParaRPr lang="en-US" sz="5400" cap="all" dirty="0"/>
          </a:p>
        </p:txBody>
      </p:sp>
    </p:spTree>
    <p:extLst>
      <p:ext uri="{BB962C8B-B14F-4D97-AF65-F5344CB8AC3E}">
        <p14:creationId xmlns:p14="http://schemas.microsoft.com/office/powerpoint/2010/main" val="3267901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280987" y="814388"/>
            <a:ext cx="11072813" cy="5643562"/>
          </a:xfrm>
        </p:spPr>
        <p:txBody>
          <a:bodyPr>
            <a:normAutofit fontScale="55000" lnSpcReduction="20000"/>
          </a:bodyPr>
          <a:lstStyle/>
          <a:p>
            <a:pPr marL="0" indent="0">
              <a:buNone/>
            </a:pPr>
            <a:r>
              <a:rPr lang="en-US" b="1" dirty="0"/>
              <a:t>Topical Readers Available at UNIVER System</a:t>
            </a:r>
            <a:r>
              <a:rPr lang="en-US" dirty="0"/>
              <a:t>:</a:t>
            </a:r>
          </a:p>
          <a:p>
            <a:r>
              <a:rPr lang="en-US" dirty="0"/>
              <a:t>Hocking, B. (2020). Communication and Diplomacy: Change and Continuity. In Global Diplomacy (pp. 79-96). Palgrave Macmillan, Cham.</a:t>
            </a:r>
          </a:p>
          <a:p>
            <a:r>
              <a:rPr lang="en-US" dirty="0"/>
              <a:t>Qin, Y. (2020). Diplomacy as relational practice. The Hague Journal of Diplomacy, 15(1-2), 165-173.</a:t>
            </a:r>
          </a:p>
          <a:p>
            <a:r>
              <a:rPr lang="en-US" dirty="0"/>
              <a:t>ONYEAKU, C. (2020). Diplomatic Law and Practice of Diplomacy in a New Global Environment. IRLJ, 2(3).</a:t>
            </a:r>
          </a:p>
          <a:p>
            <a:r>
              <a:rPr lang="en-US" dirty="0" err="1"/>
              <a:t>Unoki</a:t>
            </a:r>
            <a:r>
              <a:rPr lang="en-US" dirty="0"/>
              <a:t>, K. (2019). Competition Laws, National Interests and International Relations. Routledge.</a:t>
            </a:r>
          </a:p>
          <a:p>
            <a:r>
              <a:rPr lang="en-US" dirty="0"/>
              <a:t>Morin, J. F., &amp; </a:t>
            </a:r>
            <a:r>
              <a:rPr lang="en-US" dirty="0" err="1"/>
              <a:t>Paquin</a:t>
            </a:r>
            <a:r>
              <a:rPr lang="en-US" dirty="0"/>
              <a:t>, J. (2018). Foreign policy analysis: A toolbox. Springer.</a:t>
            </a:r>
          </a:p>
          <a:p>
            <a:r>
              <a:rPr lang="en-US" dirty="0" err="1"/>
              <a:t>Neack</a:t>
            </a:r>
            <a:r>
              <a:rPr lang="en-US" dirty="0"/>
              <a:t>, L. (2018). Studying Foreign Policy Comparatively: Cases and Analysis. </a:t>
            </a:r>
            <a:r>
              <a:rPr lang="en-US" dirty="0" err="1"/>
              <a:t>Rowman</a:t>
            </a:r>
            <a:r>
              <a:rPr lang="en-US" dirty="0"/>
              <a:t> &amp; Littlefield.</a:t>
            </a:r>
          </a:p>
          <a:p>
            <a:r>
              <a:rPr lang="en-US" dirty="0" err="1"/>
              <a:t>Iucu</a:t>
            </a:r>
            <a:r>
              <a:rPr lang="en-US" dirty="0"/>
              <a:t>, O. (2010). Diplomacy and diplomatic functions. Manager, (11), 129-134. </a:t>
            </a:r>
          </a:p>
          <a:p>
            <a:r>
              <a:rPr lang="en-US" dirty="0" err="1"/>
              <a:t>Mintz</a:t>
            </a:r>
            <a:r>
              <a:rPr lang="en-US" dirty="0"/>
              <a:t>, A., &amp; </a:t>
            </a:r>
            <a:r>
              <a:rPr lang="en-US" dirty="0" err="1"/>
              <a:t>DeRouen</a:t>
            </a:r>
            <a:r>
              <a:rPr lang="en-US" dirty="0"/>
              <a:t> Jr, K. (2010). Understanding foreign policy decision making. Cambridge University Press.</a:t>
            </a:r>
          </a:p>
          <a:p>
            <a:r>
              <a:rPr lang="en-US" dirty="0"/>
              <a:t>Sharp, P. (2009). Diplomatic theory of international relations (Vol. 111). Cambridge University Press.</a:t>
            </a:r>
          </a:p>
          <a:p>
            <a:r>
              <a:rPr lang="en-US" dirty="0" err="1"/>
              <a:t>Breuning</a:t>
            </a:r>
            <a:r>
              <a:rPr lang="en-US" dirty="0"/>
              <a:t>, M. (2007). Foreign policy analysis: A comparative introduction. Springer.</a:t>
            </a:r>
          </a:p>
          <a:p>
            <a:r>
              <a:rPr lang="en-US" dirty="0" err="1"/>
              <a:t>Feltham</a:t>
            </a:r>
            <a:r>
              <a:rPr lang="en-US" dirty="0"/>
              <a:t>, R. (2004). Diplomatic handbook. </a:t>
            </a:r>
            <a:r>
              <a:rPr lang="en-US" dirty="0" err="1"/>
              <a:t>Martinus</a:t>
            </a:r>
            <a:r>
              <a:rPr lang="en-US" dirty="0"/>
              <a:t> </a:t>
            </a:r>
            <a:r>
              <a:rPr lang="en-US" dirty="0" err="1"/>
              <a:t>Nijhoff</a:t>
            </a:r>
            <a:r>
              <a:rPr lang="en-US" dirty="0"/>
              <a:t> Publishers.</a:t>
            </a:r>
          </a:p>
          <a:p>
            <a:r>
              <a:rPr lang="en-US" dirty="0"/>
              <a:t>Nazarbayev, N. A. (2007). New Kazakhstan in the new world. Kazakhstanskaya </a:t>
            </a:r>
            <a:r>
              <a:rPr lang="en-US" dirty="0" err="1"/>
              <a:t>pravda</a:t>
            </a:r>
            <a:r>
              <a:rPr lang="en-US" dirty="0"/>
              <a:t>, (33), 25278.</a:t>
            </a:r>
          </a:p>
          <a:p>
            <a:r>
              <a:rPr lang="en-US" dirty="0"/>
              <a:t>Tokayev, K. K. (2000). Foreign policy of Kazakhstan in the conditions of globalization. Almaty, Kazakhstan.</a:t>
            </a:r>
          </a:p>
          <a:p>
            <a:r>
              <a:rPr lang="en-US" dirty="0" err="1"/>
              <a:t>Vanderhill</a:t>
            </a:r>
            <a:r>
              <a:rPr lang="en-US" dirty="0"/>
              <a:t>, R., </a:t>
            </a:r>
            <a:r>
              <a:rPr lang="en-US" dirty="0" err="1"/>
              <a:t>Joireman</a:t>
            </a:r>
            <a:r>
              <a:rPr lang="en-US" dirty="0"/>
              <a:t>, S. F., &amp; </a:t>
            </a:r>
            <a:r>
              <a:rPr lang="en-US" dirty="0" err="1"/>
              <a:t>Tulepbayeva</a:t>
            </a:r>
            <a:r>
              <a:rPr lang="en-US" dirty="0"/>
              <a:t>, R. (2020). Between the bear and the dragon: </a:t>
            </a:r>
            <a:r>
              <a:rPr lang="en-US" dirty="0" err="1"/>
              <a:t>multivectorism</a:t>
            </a:r>
            <a:r>
              <a:rPr lang="en-US" dirty="0"/>
              <a:t> in Kazakhstan as a model strategy for secondary powers. International Affairs, 96(4), 975-993.</a:t>
            </a:r>
          </a:p>
          <a:p>
            <a:r>
              <a:rPr lang="en-US" dirty="0" err="1"/>
              <a:t>Diyarbakırlıoğlu</a:t>
            </a:r>
            <a:r>
              <a:rPr lang="en-US" dirty="0"/>
              <a:t>, K., &amp; </a:t>
            </a:r>
            <a:r>
              <a:rPr lang="en-US" dirty="0" err="1"/>
              <a:t>Yiğit</a:t>
            </a:r>
            <a:r>
              <a:rPr lang="en-US" dirty="0"/>
              <a:t>, S. (2014). Kazakh Multi Vector Foreign Policy in Action. Alternatives: Turkish Journal of International Relations, 13(4).</a:t>
            </a:r>
          </a:p>
          <a:p>
            <a:pPr marL="0" indent="0">
              <a:buNone/>
            </a:pPr>
            <a:endParaRPr lang="en-US" dirty="0"/>
          </a:p>
        </p:txBody>
      </p:sp>
    </p:spTree>
    <p:extLst>
      <p:ext uri="{BB962C8B-B14F-4D97-AF65-F5344CB8AC3E}">
        <p14:creationId xmlns:p14="http://schemas.microsoft.com/office/powerpoint/2010/main" val="1953129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lstStyle/>
          <a:p>
            <a:pPr marL="0" lvl="0" indent="0">
              <a:buNone/>
            </a:pPr>
            <a:r>
              <a:rPr lang="en-US" dirty="0" smtClean="0">
                <a:latin typeface="Arial Black" panose="020B0A04020102020204" pitchFamily="34" charset="0"/>
              </a:rPr>
              <a:t>History of Diplomacy;</a:t>
            </a:r>
          </a:p>
          <a:p>
            <a:r>
              <a:rPr lang="en-US" dirty="0" smtClean="0"/>
              <a:t> the actual term ‘diplomacy’ did not enter into usage until the last decade of the 18th century;</a:t>
            </a:r>
          </a:p>
          <a:p>
            <a:r>
              <a:rPr lang="en-US" dirty="0" smtClean="0"/>
              <a:t>diplomatic practices existed across the human experience, spanning the globe and going back before recorded history;</a:t>
            </a:r>
          </a:p>
          <a:p>
            <a:r>
              <a:rPr lang="en-US" dirty="0" smtClean="0"/>
              <a:t>‘diplomacy’ s understood today was born out of Western revolution and enlightenment;</a:t>
            </a:r>
          </a:p>
          <a:p>
            <a:r>
              <a:rPr lang="en-US" dirty="0" smtClean="0"/>
              <a:t>‘diplomacy’ has been historically associated with the state;</a:t>
            </a:r>
          </a:p>
          <a:p>
            <a:r>
              <a:rPr lang="en-US" dirty="0"/>
              <a:t>d</a:t>
            </a:r>
            <a:r>
              <a:rPr lang="en-US" dirty="0" smtClean="0"/>
              <a:t>iplomacy as communication, representation and influence.</a:t>
            </a:r>
            <a:endParaRPr lang="en-US" dirty="0"/>
          </a:p>
        </p:txBody>
      </p:sp>
    </p:spTree>
    <p:extLst>
      <p:ext uri="{BB962C8B-B14F-4D97-AF65-F5344CB8AC3E}">
        <p14:creationId xmlns:p14="http://schemas.microsoft.com/office/powerpoint/2010/main" val="2557424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a:bodyPr>
          <a:lstStyle/>
          <a:p>
            <a:pPr marL="0" lvl="0" indent="0">
              <a:buNone/>
            </a:pPr>
            <a:r>
              <a:rPr lang="en-US" cap="all" dirty="0" smtClean="0">
                <a:latin typeface="Arial Black" panose="020B0A04020102020204" pitchFamily="34" charset="0"/>
              </a:rPr>
              <a:t>History of </a:t>
            </a:r>
            <a:r>
              <a:rPr lang="en-US" cap="all" dirty="0" smtClean="0">
                <a:latin typeface="Arial Black" panose="020B0A04020102020204" pitchFamily="34" charset="0"/>
              </a:rPr>
              <a:t>Diplomacy</a:t>
            </a:r>
            <a:r>
              <a:rPr lang="en-GB" cap="all" dirty="0" smtClean="0">
                <a:latin typeface="Arial Black" panose="020B0A04020102020204" pitchFamily="34" charset="0"/>
              </a:rPr>
              <a:t>:</a:t>
            </a:r>
          </a:p>
          <a:p>
            <a:r>
              <a:rPr lang="en-US" dirty="0">
                <a:latin typeface="Arial Black" panose="020B0A04020102020204" pitchFamily="34" charset="0"/>
              </a:rPr>
              <a:t>in prehistoric times, </a:t>
            </a:r>
            <a:r>
              <a:rPr lang="en-US" dirty="0" smtClean="0">
                <a:latin typeface="Arial Black" panose="020B0A04020102020204" pitchFamily="34" charset="0"/>
              </a:rPr>
              <a:t>when tribes were at war, they had to pick </a:t>
            </a:r>
            <a:r>
              <a:rPr lang="en-US" dirty="0">
                <a:latin typeface="Arial Black" panose="020B0A04020102020204" pitchFamily="34" charset="0"/>
              </a:rPr>
              <a:t>up the wounded and bury the dead, </a:t>
            </a:r>
            <a:r>
              <a:rPr lang="en-US" dirty="0" smtClean="0">
                <a:latin typeface="Arial Black" panose="020B0A04020102020204" pitchFamily="34" charset="0"/>
              </a:rPr>
              <a:t>hens negotiations </a:t>
            </a:r>
            <a:r>
              <a:rPr lang="en-US" dirty="0">
                <a:latin typeface="Arial Black" panose="020B0A04020102020204" pitchFamily="34" charset="0"/>
              </a:rPr>
              <a:t>were </a:t>
            </a:r>
            <a:r>
              <a:rPr lang="en-US" dirty="0" smtClean="0">
                <a:latin typeface="Arial Black" panose="020B0A04020102020204" pitchFamily="34" charset="0"/>
              </a:rPr>
              <a:t>held and certain privileges and immunities of negotiators emerged. </a:t>
            </a:r>
          </a:p>
          <a:p>
            <a:r>
              <a:rPr lang="en-US" dirty="0" smtClean="0">
                <a:latin typeface="Arial Black" panose="020B0A04020102020204" pitchFamily="34" charset="0"/>
              </a:rPr>
              <a:t>slave-owning empires constantly use military </a:t>
            </a:r>
            <a:r>
              <a:rPr lang="en-US" dirty="0">
                <a:latin typeface="Arial Black" panose="020B0A04020102020204" pitchFamily="34" charset="0"/>
              </a:rPr>
              <a:t>means of </a:t>
            </a:r>
            <a:r>
              <a:rPr lang="en-US" dirty="0" smtClean="0">
                <a:latin typeface="Arial Black" panose="020B0A04020102020204" pitchFamily="34" charset="0"/>
              </a:rPr>
              <a:t>foreign policy. </a:t>
            </a:r>
            <a:r>
              <a:rPr lang="en-US" dirty="0">
                <a:latin typeface="Arial Black" panose="020B0A04020102020204" pitchFamily="34" charset="0"/>
              </a:rPr>
              <a:t>Diplomatic </a:t>
            </a:r>
            <a:r>
              <a:rPr lang="en-US" dirty="0" smtClean="0">
                <a:latin typeface="Arial Black" panose="020B0A04020102020204" pitchFamily="34" charset="0"/>
              </a:rPr>
              <a:t>communication were sporadic, embassies with </a:t>
            </a:r>
            <a:r>
              <a:rPr lang="en-US" dirty="0">
                <a:latin typeface="Arial Black" panose="020B0A04020102020204" pitchFamily="34" charset="0"/>
              </a:rPr>
              <a:t>a specific </a:t>
            </a:r>
            <a:r>
              <a:rPr lang="en-US" dirty="0" smtClean="0">
                <a:latin typeface="Arial Black" panose="020B0A04020102020204" pitchFamily="34" charset="0"/>
              </a:rPr>
              <a:t>missions returned </a:t>
            </a:r>
            <a:r>
              <a:rPr lang="en-US" dirty="0">
                <a:latin typeface="Arial Black" panose="020B0A04020102020204" pitchFamily="34" charset="0"/>
              </a:rPr>
              <a:t>after it was completed</a:t>
            </a:r>
            <a:r>
              <a:rPr lang="en-US" dirty="0" smtClean="0">
                <a:latin typeface="Arial Black" panose="020B0A04020102020204" pitchFamily="34" charset="0"/>
              </a:rPr>
              <a:t>.</a:t>
            </a:r>
          </a:p>
          <a:p>
            <a:r>
              <a:rPr lang="en-US" dirty="0" smtClean="0">
                <a:latin typeface="Arial Black" panose="020B0A04020102020204" pitchFamily="34" charset="0"/>
              </a:rPr>
              <a:t>in medieval times, "private</a:t>
            </a:r>
            <a:r>
              <a:rPr lang="en-US" dirty="0">
                <a:latin typeface="Arial Black" panose="020B0A04020102020204" pitchFamily="34" charset="0"/>
              </a:rPr>
              <a:t>" </a:t>
            </a:r>
            <a:r>
              <a:rPr lang="en-US" dirty="0" smtClean="0">
                <a:latin typeface="Arial Black" panose="020B0A04020102020204" pitchFamily="34" charset="0"/>
              </a:rPr>
              <a:t>diplomats </a:t>
            </a:r>
            <a:r>
              <a:rPr lang="en-US" dirty="0">
                <a:latin typeface="Arial Black" panose="020B0A04020102020204" pitchFamily="34" charset="0"/>
              </a:rPr>
              <a:t>of feudal sovereigns </a:t>
            </a:r>
            <a:r>
              <a:rPr lang="en-US" dirty="0" smtClean="0">
                <a:latin typeface="Arial Black" panose="020B0A04020102020204" pitchFamily="34" charset="0"/>
              </a:rPr>
              <a:t>concluded </a:t>
            </a:r>
            <a:r>
              <a:rPr lang="en-US" dirty="0">
                <a:latin typeface="Arial Black" panose="020B0A04020102020204" pitchFamily="34" charset="0"/>
              </a:rPr>
              <a:t>peace treaties, entered into military alliances, and arranged dynastic marriages </a:t>
            </a:r>
            <a:r>
              <a:rPr lang="en-US" dirty="0" smtClean="0">
                <a:latin typeface="Arial Black" panose="020B0A04020102020204" pitchFamily="34" charset="0"/>
              </a:rPr>
              <a:t>…</a:t>
            </a:r>
            <a:endParaRPr lang="en-US" dirty="0" smtClean="0">
              <a:latin typeface="Arial Black" panose="020B0A04020102020204" pitchFamily="34" charset="0"/>
            </a:endParaRPr>
          </a:p>
        </p:txBody>
      </p:sp>
    </p:spTree>
    <p:extLst>
      <p:ext uri="{BB962C8B-B14F-4D97-AF65-F5344CB8AC3E}">
        <p14:creationId xmlns:p14="http://schemas.microsoft.com/office/powerpoint/2010/main" val="627767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lnSpcReduction="10000"/>
          </a:bodyPr>
          <a:lstStyle/>
          <a:p>
            <a:pPr marL="0" lvl="0" indent="0" algn="ctr">
              <a:buNone/>
            </a:pPr>
            <a:r>
              <a:rPr lang="en-US" sz="4400" dirty="0" smtClean="0">
                <a:latin typeface="Arial Black" panose="020B0A04020102020204" pitchFamily="34" charset="0"/>
              </a:rPr>
              <a:t>Diplomacy</a:t>
            </a:r>
            <a:r>
              <a:rPr lang="en-US" sz="4400" dirty="0">
                <a:latin typeface="Arial Black" panose="020B0A04020102020204" pitchFamily="34" charset="0"/>
              </a:rPr>
              <a:t> </a:t>
            </a:r>
            <a:r>
              <a:rPr lang="en-US" sz="4400" dirty="0" smtClean="0">
                <a:latin typeface="Arial Black" panose="020B0A04020102020204" pitchFamily="34" charset="0"/>
              </a:rPr>
              <a:t>Old and New </a:t>
            </a:r>
            <a:endParaRPr lang="en-US" sz="4400" dirty="0" smtClean="0">
              <a:latin typeface="Arial" panose="020B0604020202020204" pitchFamily="34" charset="0"/>
              <a:cs typeface="Arial" panose="020B0604020202020204" pitchFamily="34" charset="0"/>
            </a:endParaRPr>
          </a:p>
          <a:p>
            <a:pPr marL="0" lvl="0" indent="0">
              <a:buNone/>
            </a:pPr>
            <a:r>
              <a:rPr lang="en-US" sz="4400" dirty="0" smtClean="0">
                <a:latin typeface="Arial" panose="020B0604020202020204" pitchFamily="34" charset="0"/>
                <a:cs typeface="Arial" panose="020B0604020202020204" pitchFamily="34" charset="0"/>
              </a:rPr>
              <a:t>The </a:t>
            </a:r>
            <a:r>
              <a:rPr lang="en-US" sz="4400" dirty="0">
                <a:latin typeface="Arial" panose="020B0604020202020204" pitchFamily="34" charset="0"/>
                <a:cs typeface="Arial" panose="020B0604020202020204" pitchFamily="34" charset="0"/>
              </a:rPr>
              <a:t>First World War and the events </a:t>
            </a:r>
            <a:r>
              <a:rPr lang="en-US" sz="4400" dirty="0" smtClean="0">
                <a:latin typeface="Arial" panose="020B0604020202020204" pitchFamily="34" charset="0"/>
                <a:cs typeface="Arial" panose="020B0604020202020204" pitchFamily="34" charset="0"/>
              </a:rPr>
              <a:t>after were </a:t>
            </a:r>
            <a:r>
              <a:rPr lang="en-US" sz="4400" dirty="0">
                <a:latin typeface="Arial" panose="020B0604020202020204" pitchFamily="34" charset="0"/>
                <a:cs typeface="Arial" panose="020B0604020202020204" pitchFamily="34" charset="0"/>
              </a:rPr>
              <a:t>the borderline in the development of </a:t>
            </a:r>
            <a:r>
              <a:rPr lang="en-US" sz="4400" dirty="0" smtClean="0">
                <a:latin typeface="Arial" panose="020B0604020202020204" pitchFamily="34" charset="0"/>
                <a:cs typeface="Arial" panose="020B0604020202020204" pitchFamily="34" charset="0"/>
              </a:rPr>
              <a:t>diplomacy: Woodrow </a:t>
            </a:r>
            <a:r>
              <a:rPr lang="en-US" sz="4400" dirty="0">
                <a:latin typeface="Arial" panose="020B0604020202020204" pitchFamily="34" charset="0"/>
                <a:cs typeface="Arial" panose="020B0604020202020204" pitchFamily="34" charset="0"/>
              </a:rPr>
              <a:t>Wilson </a:t>
            </a:r>
            <a:r>
              <a:rPr lang="en-US" sz="4400" dirty="0" smtClean="0">
                <a:latin typeface="Arial" panose="020B0604020202020204" pitchFamily="34" charset="0"/>
                <a:cs typeface="Arial" panose="020B0604020202020204" pitchFamily="34" charset="0"/>
              </a:rPr>
              <a:t>‘s 14 points, </a:t>
            </a:r>
            <a:r>
              <a:rPr lang="en-US" sz="4400" dirty="0">
                <a:latin typeface="Arial" panose="020B0604020202020204" pitchFamily="34" charset="0"/>
                <a:cs typeface="Arial" panose="020B0604020202020204" pitchFamily="34" charset="0"/>
              </a:rPr>
              <a:t>the abolition by Soviet Russia of </a:t>
            </a:r>
            <a:r>
              <a:rPr lang="en-US" sz="4400" dirty="0" smtClean="0">
                <a:latin typeface="Arial" panose="020B0604020202020204" pitchFamily="34" charset="0"/>
                <a:cs typeface="Arial" panose="020B0604020202020204" pitchFamily="34" charset="0"/>
              </a:rPr>
              <a:t>"</a:t>
            </a:r>
            <a:r>
              <a:rPr lang="en-US" sz="4400" dirty="0">
                <a:latin typeface="Arial" panose="020B0604020202020204" pitchFamily="34" charset="0"/>
                <a:cs typeface="Arial" panose="020B0604020202020204" pitchFamily="34" charset="0"/>
              </a:rPr>
              <a:t>enslaving treaties" and the </a:t>
            </a:r>
            <a:r>
              <a:rPr lang="en-US" sz="4400" dirty="0" smtClean="0">
                <a:latin typeface="Arial" panose="020B0604020202020204" pitchFamily="34" charset="0"/>
                <a:cs typeface="Arial" panose="020B0604020202020204" pitchFamily="34" charset="0"/>
              </a:rPr>
              <a:t>rejection of </a:t>
            </a:r>
            <a:r>
              <a:rPr lang="en-US" sz="4400" dirty="0">
                <a:latin typeface="Arial" panose="020B0604020202020204" pitchFamily="34" charset="0"/>
                <a:cs typeface="Arial" panose="020B0604020202020204" pitchFamily="34" charset="0"/>
              </a:rPr>
              <a:t>secret </a:t>
            </a:r>
            <a:r>
              <a:rPr lang="en-US" sz="4400" dirty="0" smtClean="0">
                <a:latin typeface="Arial" panose="020B0604020202020204" pitchFamily="34" charset="0"/>
                <a:cs typeface="Arial" panose="020B0604020202020204" pitchFamily="34" charset="0"/>
              </a:rPr>
              <a:t>diplomacy; the </a:t>
            </a:r>
            <a:r>
              <a:rPr lang="en-US" sz="4400" dirty="0">
                <a:latin typeface="Arial" panose="020B0604020202020204" pitchFamily="34" charset="0"/>
                <a:cs typeface="Arial" panose="020B0604020202020204" pitchFamily="34" charset="0"/>
              </a:rPr>
              <a:t>League of Nations </a:t>
            </a:r>
            <a:r>
              <a:rPr lang="en-US" sz="4400" dirty="0" smtClean="0">
                <a:latin typeface="Arial" panose="020B0604020202020204" pitchFamily="34" charset="0"/>
                <a:cs typeface="Arial" panose="020B0604020202020204" pitchFamily="34" charset="0"/>
              </a:rPr>
              <a:t>and International Court; increasing role media </a:t>
            </a:r>
            <a:r>
              <a:rPr lang="en-US" sz="4400" dirty="0">
                <a:latin typeface="Arial" panose="020B0604020202020204" pitchFamily="34" charset="0"/>
                <a:cs typeface="Arial" panose="020B0604020202020204" pitchFamily="34" charset="0"/>
              </a:rPr>
              <a:t>and their influence </a:t>
            </a:r>
            <a:r>
              <a:rPr lang="en-US" sz="4400" dirty="0" smtClean="0">
                <a:latin typeface="Arial" panose="020B0604020202020204" pitchFamily="34" charset="0"/>
                <a:cs typeface="Arial" panose="020B0604020202020204" pitchFamily="34" charset="0"/>
              </a:rPr>
              <a:t>on international politics.</a:t>
            </a:r>
            <a:endParaRPr lang="en-US" sz="4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7225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lstStyle/>
          <a:p>
            <a:pPr marL="0" lvl="0" indent="0">
              <a:buNone/>
            </a:pPr>
            <a:r>
              <a:rPr lang="en-US" dirty="0" smtClean="0">
                <a:latin typeface="Arial Black" panose="020B0A04020102020204" pitchFamily="34" charset="0"/>
              </a:rPr>
              <a:t>History of Diplomacy;</a:t>
            </a:r>
          </a:p>
          <a:p>
            <a:pPr marL="0" lvl="0" indent="0">
              <a:buNone/>
            </a:pPr>
            <a:endParaRPr lang="en-US" sz="1400" dirty="0" smtClean="0">
              <a:latin typeface="Arial" panose="020B0604020202020204" pitchFamily="34" charset="0"/>
              <a:cs typeface="Arial" panose="020B0604020202020204" pitchFamily="34" charset="0"/>
            </a:endParaRPr>
          </a:p>
          <a:p>
            <a:pPr marL="0" lvl="0" indent="0">
              <a:buNone/>
            </a:pPr>
            <a:r>
              <a:rPr lang="en-US" sz="1400" dirty="0" smtClean="0">
                <a:latin typeface="Arial" panose="020B0604020202020204" pitchFamily="34" charset="0"/>
                <a:cs typeface="Arial" panose="020B0604020202020204" pitchFamily="34" charset="0"/>
              </a:rPr>
              <a:t>Black, J. (2010). A history of diplomacy. </a:t>
            </a:r>
            <a:r>
              <a:rPr lang="en-US" sz="1400" dirty="0" err="1" smtClean="0">
                <a:latin typeface="Arial" panose="020B0604020202020204" pitchFamily="34" charset="0"/>
                <a:cs typeface="Arial" panose="020B0604020202020204" pitchFamily="34" charset="0"/>
              </a:rPr>
              <a:t>Reaktion</a:t>
            </a:r>
            <a:r>
              <a:rPr lang="en-US" sz="1400" dirty="0" smtClean="0">
                <a:latin typeface="Arial" panose="020B0604020202020204" pitchFamily="34" charset="0"/>
                <a:cs typeface="Arial" panose="020B0604020202020204" pitchFamily="34" charset="0"/>
              </a:rPr>
              <a:t> Books.</a:t>
            </a:r>
          </a:p>
          <a:p>
            <a:pPr marL="0" indent="0">
              <a:buNone/>
            </a:pPr>
            <a:r>
              <a:rPr lang="en-US" sz="1400" dirty="0" err="1" smtClean="0">
                <a:latin typeface="Arial" panose="020B0604020202020204" pitchFamily="34" charset="0"/>
                <a:cs typeface="Arial" panose="020B0604020202020204" pitchFamily="34" charset="0"/>
              </a:rPr>
              <a:t>Jönsson</a:t>
            </a:r>
            <a:r>
              <a:rPr lang="en-US" sz="1400" dirty="0" smtClean="0">
                <a:latin typeface="Arial" panose="020B0604020202020204" pitchFamily="34" charset="0"/>
                <a:cs typeface="Arial" panose="020B0604020202020204" pitchFamily="34" charset="0"/>
              </a:rPr>
              <a:t>, C., &amp; Hall, M. (2005). Essence of diplomacy. Springer.</a:t>
            </a:r>
            <a:r>
              <a:rPr lang="en-US" sz="1400" dirty="0" smtClean="0">
                <a:latin typeface="Arial" panose="020B0604020202020204" pitchFamily="34" charset="0"/>
                <a:cs typeface="Arial" panose="020B0604020202020204" pitchFamily="34" charset="0"/>
                <a:hlinkClick r:id="rId2"/>
              </a:rPr>
              <a:t> https://www.researchgate.net/profile/Martin-Hall-4/publication/268051590_The_Essence_of_Diplomacy/links/54eeed210cf2e2830865c0c0/The-Essence-of-Diplomacy.pdf</a:t>
            </a:r>
            <a:r>
              <a:rPr lang="en-US" sz="1400" dirty="0" smtClean="0">
                <a:latin typeface="Arial" panose="020B0604020202020204" pitchFamily="34" charset="0"/>
                <a:cs typeface="Arial" panose="020B0604020202020204" pitchFamily="34" charset="0"/>
              </a:rPr>
              <a:t> </a:t>
            </a:r>
          </a:p>
          <a:p>
            <a:pPr marL="0" lvl="0" indent="0">
              <a:buNone/>
            </a:pPr>
            <a:endParaRPr lang="en-US" dirty="0" smtClean="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a:stretch>
            <a:fillRect/>
          </a:stretch>
        </p:blipFill>
        <p:spPr>
          <a:xfrm>
            <a:off x="2721372" y="3351448"/>
            <a:ext cx="1974055" cy="2771775"/>
          </a:xfrm>
          <a:prstGeom prst="rect">
            <a:avLst/>
          </a:prstGeom>
        </p:spPr>
      </p:pic>
      <p:pic>
        <p:nvPicPr>
          <p:cNvPr id="5" name="Content Placeholder 3"/>
          <p:cNvPicPr>
            <a:picLocks noChangeAspect="1"/>
          </p:cNvPicPr>
          <p:nvPr/>
        </p:nvPicPr>
        <p:blipFill>
          <a:blip r:embed="rId4"/>
          <a:stretch>
            <a:fillRect/>
          </a:stretch>
        </p:blipFill>
        <p:spPr>
          <a:xfrm>
            <a:off x="7669210" y="3351448"/>
            <a:ext cx="1990725" cy="2777890"/>
          </a:xfrm>
          <a:prstGeom prst="rect">
            <a:avLst/>
          </a:prstGeom>
        </p:spPr>
      </p:pic>
    </p:spTree>
    <p:extLst>
      <p:ext uri="{BB962C8B-B14F-4D97-AF65-F5344CB8AC3E}">
        <p14:creationId xmlns:p14="http://schemas.microsoft.com/office/powerpoint/2010/main" val="2220944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lstStyle/>
          <a:p>
            <a:pPr marL="0" lvl="0" indent="0">
              <a:buNone/>
            </a:pPr>
            <a:r>
              <a:rPr lang="en-US" dirty="0" smtClean="0">
                <a:latin typeface="Arial Black" panose="020B0A04020102020204" pitchFamily="34" charset="0"/>
              </a:rPr>
              <a:t>Relations between bilateral diplomacy and multilateral diplomacy;</a:t>
            </a:r>
          </a:p>
          <a:p>
            <a:endParaRPr lang="en-US" dirty="0"/>
          </a:p>
        </p:txBody>
      </p:sp>
      <p:graphicFrame>
        <p:nvGraphicFramePr>
          <p:cNvPr id="4" name="Diagram 3"/>
          <p:cNvGraphicFramePr/>
          <p:nvPr>
            <p:extLst>
              <p:ext uri="{D42A27DB-BD31-4B8C-83A1-F6EECF244321}">
                <p14:modId xmlns:p14="http://schemas.microsoft.com/office/powerpoint/2010/main" val="3871117025"/>
              </p:ext>
            </p:extLst>
          </p:nvPr>
        </p:nvGraphicFramePr>
        <p:xfrm>
          <a:off x="1733062" y="1263651"/>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ction Button: Help 4">
            <a:hlinkClick r:id="" action="ppaction://noaction" highlightClick="1"/>
          </p:cNvPr>
          <p:cNvSpPr/>
          <p:nvPr/>
        </p:nvSpPr>
        <p:spPr>
          <a:xfrm>
            <a:off x="5275854" y="3451776"/>
            <a:ext cx="1042416" cy="1042416"/>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3447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a:bodyPr>
          <a:lstStyle/>
          <a:p>
            <a:pPr marL="0" lvl="0" indent="0">
              <a:buNone/>
            </a:pPr>
            <a:r>
              <a:rPr lang="en-US" dirty="0" smtClean="0">
                <a:latin typeface="Arial Black" panose="020B0A04020102020204" pitchFamily="34" charset="0"/>
              </a:rPr>
              <a:t>Establishment of diplomatic relations and its implications for a state;</a:t>
            </a:r>
            <a:endParaRPr lang="ru-RU" dirty="0" smtClean="0">
              <a:latin typeface="Arial Black" panose="020B0A04020102020204" pitchFamily="34" charset="0"/>
            </a:endParaRPr>
          </a:p>
          <a:p>
            <a:pPr marL="0" lvl="0" indent="0">
              <a:buNone/>
            </a:pPr>
            <a:endParaRPr lang="ru-RU" dirty="0">
              <a:latin typeface="Arial Black" panose="020B0A04020102020204" pitchFamily="34" charset="0"/>
            </a:endParaRPr>
          </a:p>
          <a:p>
            <a:pPr marL="0" lvl="0" indent="0">
              <a:buNone/>
            </a:pPr>
            <a:r>
              <a:rPr lang="en-US" dirty="0" smtClean="0">
                <a:latin typeface="Arial" panose="020B0604020202020204" pitchFamily="34" charset="0"/>
                <a:cs typeface="Arial" panose="020B0604020202020204" pitchFamily="34" charset="0"/>
              </a:rPr>
              <a:t>Diplomatic relations are </a:t>
            </a:r>
            <a:r>
              <a:rPr lang="en-GB" dirty="0" smtClean="0">
                <a:latin typeface="Arial" panose="020B0604020202020204" pitchFamily="34" charset="0"/>
                <a:cs typeface="Arial" panose="020B0604020202020204" pitchFamily="34" charset="0"/>
              </a:rPr>
              <a:t>a </a:t>
            </a:r>
            <a:r>
              <a:rPr lang="en-US" dirty="0" smtClean="0">
                <a:latin typeface="Arial" panose="020B0604020202020204" pitchFamily="34" charset="0"/>
                <a:cs typeface="Arial" panose="020B0604020202020204" pitchFamily="34" charset="0"/>
              </a:rPr>
              <a:t>form of official relations between sovereign states, as well as between states and other subjects of public international law in accordance with the norms of international law and the practice of international communication;</a:t>
            </a:r>
          </a:p>
          <a:p>
            <a:pPr marL="0" lvl="0" indent="0">
              <a:buNone/>
            </a:pPr>
            <a:endParaRPr lang="en-US" dirty="0" smtClean="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According to the Vienna Convention on Diplomatic Relations (</a:t>
            </a:r>
            <a:r>
              <a:rPr lang="en-US" dirty="0" smtClean="0">
                <a:latin typeface="Arial" panose="020B0604020202020204" pitchFamily="34" charset="0"/>
                <a:cs typeface="Arial" panose="020B0604020202020204" pitchFamily="34" charset="0"/>
              </a:rPr>
              <a:t>1961), </a:t>
            </a:r>
            <a:r>
              <a:rPr lang="en-US" dirty="0">
                <a:latin typeface="Arial" panose="020B0604020202020204" pitchFamily="34" charset="0"/>
                <a:cs typeface="Arial" panose="020B0604020202020204" pitchFamily="34" charset="0"/>
              </a:rPr>
              <a:t>the establishment of DR </a:t>
            </a:r>
            <a:r>
              <a:rPr lang="en-US" dirty="0" smtClean="0">
                <a:latin typeface="Arial" panose="020B0604020202020204" pitchFamily="34" charset="0"/>
                <a:cs typeface="Arial" panose="020B0604020202020204" pitchFamily="34" charset="0"/>
              </a:rPr>
              <a:t>takes place by </a:t>
            </a:r>
            <a:r>
              <a:rPr lang="en-US" dirty="0">
                <a:latin typeface="Arial" panose="020B0604020202020204" pitchFamily="34" charset="0"/>
                <a:cs typeface="Arial" panose="020B0604020202020204" pitchFamily="34" charset="0"/>
              </a:rPr>
              <a:t>mutual consent </a:t>
            </a:r>
            <a:r>
              <a:rPr lang="en-US" dirty="0" smtClean="0">
                <a:latin typeface="Arial" panose="020B0604020202020204" pitchFamily="34" charset="0"/>
                <a:cs typeface="Arial" panose="020B0604020202020204" pitchFamily="34" charset="0"/>
              </a:rPr>
              <a:t>(2) and </a:t>
            </a:r>
            <a:r>
              <a:rPr lang="en-US" dirty="0">
                <a:latin typeface="Arial" panose="020B0604020202020204" pitchFamily="34" charset="0"/>
                <a:cs typeface="Arial" panose="020B0604020202020204" pitchFamily="34" charset="0"/>
              </a:rPr>
              <a:t>usually preceded by the recognition of the state and government, preferably with opening of a diplomatic mission or, better still, their exchange.</a:t>
            </a:r>
          </a:p>
        </p:txBody>
      </p:sp>
    </p:spTree>
    <p:extLst>
      <p:ext uri="{BB962C8B-B14F-4D97-AF65-F5344CB8AC3E}">
        <p14:creationId xmlns:p14="http://schemas.microsoft.com/office/powerpoint/2010/main" val="2016255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9263"/>
          </a:xfrm>
        </p:spPr>
        <p:txBody>
          <a:bodyPr>
            <a:normAutofit/>
          </a:bodyPr>
          <a:lstStyle/>
          <a:p>
            <a:pPr algn="r"/>
            <a:r>
              <a:rPr lang="en-US" sz="1000" b="1" dirty="0" smtClean="0"/>
              <a:t>LECTURE 3. BILATERAL DIPLOMACY; OBJECTIVES, MEANS AND INSTRUMENTS</a:t>
            </a:r>
            <a:endParaRPr lang="en-US" sz="1000" b="1" dirty="0"/>
          </a:p>
        </p:txBody>
      </p:sp>
      <p:sp>
        <p:nvSpPr>
          <p:cNvPr id="3" name="Content Placeholder 2"/>
          <p:cNvSpPr>
            <a:spLocks noGrp="1"/>
          </p:cNvSpPr>
          <p:nvPr>
            <p:ph idx="1"/>
          </p:nvPr>
        </p:nvSpPr>
        <p:spPr>
          <a:xfrm>
            <a:off x="514349" y="814388"/>
            <a:ext cx="11072813" cy="5643562"/>
          </a:xfrm>
        </p:spPr>
        <p:txBody>
          <a:bodyPr>
            <a:normAutofit fontScale="70000" lnSpcReduction="20000"/>
          </a:bodyPr>
          <a:lstStyle/>
          <a:p>
            <a:pPr marL="0" lvl="0" indent="0">
              <a:buNone/>
            </a:pPr>
            <a:r>
              <a:rPr lang="en-US" dirty="0" smtClean="0">
                <a:latin typeface="Arial Black" panose="020B0A04020102020204" pitchFamily="34" charset="0"/>
              </a:rPr>
              <a:t>International legal framework for Diplomatic agents and Diplomatic immunity:</a:t>
            </a:r>
            <a:endParaRPr lang="en-US" dirty="0">
              <a:latin typeface="Arial Black" panose="020B0A04020102020204" pitchFamily="34" charset="0"/>
            </a:endParaRPr>
          </a:p>
          <a:p>
            <a:pPr marL="0" indent="0">
              <a:buNone/>
            </a:pPr>
            <a:r>
              <a:rPr lang="en-US" b="1" dirty="0"/>
              <a:t>VIENNA CONVENTION ON DIPLOMATIC RELATIONS AND OPTIONAL </a:t>
            </a:r>
            <a:r>
              <a:rPr lang="en-US" b="1" dirty="0" smtClean="0"/>
              <a:t>PROTOCOLS</a:t>
            </a:r>
            <a:endParaRPr lang="en-US" dirty="0" smtClean="0">
              <a:latin typeface="Arial" panose="020B0604020202020204" pitchFamily="34" charset="0"/>
              <a:cs typeface="Arial" panose="020B0604020202020204" pitchFamily="34" charset="0"/>
            </a:endParaRPr>
          </a:p>
          <a:p>
            <a:pPr marL="0" indent="0">
              <a:buNone/>
            </a:pPr>
            <a:r>
              <a:rPr lang="en-US" dirty="0"/>
              <a:t>Article I</a:t>
            </a:r>
          </a:p>
          <a:p>
            <a:pPr marL="0" indent="0">
              <a:buNone/>
            </a:pPr>
            <a:r>
              <a:rPr lang="en-US" dirty="0"/>
              <a:t>For the purpose of the present Convention, the following expressions shall have the meanings hereunder assigned to them:</a:t>
            </a:r>
          </a:p>
          <a:p>
            <a:r>
              <a:rPr lang="en-US" dirty="0"/>
              <a:t>(a) the "head of the mission" is the person charged by the sending State with the duty of acting in that capacity; </a:t>
            </a:r>
            <a:br>
              <a:rPr lang="en-US" dirty="0"/>
            </a:br>
            <a:r>
              <a:rPr lang="en-US" dirty="0"/>
              <a:t>(b) the "members of the mission" are the head of the mission and the members of the staff of the mission; </a:t>
            </a:r>
            <a:br>
              <a:rPr lang="en-US" dirty="0"/>
            </a:br>
            <a:r>
              <a:rPr lang="en-US" dirty="0"/>
              <a:t>(c) the "members of the staff of the mission" are the members of the diplomatic staff, of the administrative and technical staff and of the service staff of the mission; </a:t>
            </a:r>
            <a:br>
              <a:rPr lang="en-US" dirty="0"/>
            </a:br>
            <a:r>
              <a:rPr lang="en-US" dirty="0"/>
              <a:t>(d) the "members of the diplomatic staff" are the members of the staff of the mission having diplomatic rank; </a:t>
            </a:r>
            <a:br>
              <a:rPr lang="en-US" dirty="0"/>
            </a:br>
            <a:r>
              <a:rPr lang="en-US" dirty="0"/>
              <a:t>(e) a "diplomatic agent" is the head of the mission or a member of the diplomatic staff of the mission; </a:t>
            </a:r>
            <a:br>
              <a:rPr lang="en-US" dirty="0"/>
            </a:br>
            <a:r>
              <a:rPr lang="en-US" dirty="0"/>
              <a:t>(f) the "members of the administrative and technical staff" are the members of the staff of the mission employed in the administrative and technical service of the mission; </a:t>
            </a:r>
            <a:br>
              <a:rPr lang="en-US" dirty="0"/>
            </a:br>
            <a:r>
              <a:rPr lang="en-US" dirty="0"/>
              <a:t>(g) the "members of the service staff" are the members of the staff of the mission in the domestic service of the mission; </a:t>
            </a:r>
            <a:br>
              <a:rPr lang="en-US" dirty="0"/>
            </a:br>
            <a:r>
              <a:rPr lang="en-US" dirty="0"/>
              <a:t>(h) a "private servant" is a person who is in the domestic service of a member of the mission and who is not an employee of the sending State; </a:t>
            </a:r>
            <a:br>
              <a:rPr lang="en-US" dirty="0"/>
            </a:br>
            <a:r>
              <a:rPr lang="en-US" dirty="0"/>
              <a:t>(</a:t>
            </a:r>
            <a:r>
              <a:rPr lang="en-US" dirty="0" err="1"/>
              <a:t>i</a:t>
            </a:r>
            <a:r>
              <a:rPr lang="en-US" dirty="0"/>
              <a:t>) the "premises of the mission" are the buildings or parts of buildings and the land ancillary thereto, irrespective of ownership, used for the purposes of the mission including the residence of the head of the mission.</a:t>
            </a:r>
          </a:p>
          <a:p>
            <a:pPr marL="0" lvl="0" indent="0">
              <a:buNone/>
            </a:pPr>
            <a:endParaRPr lang="en-US" dirty="0">
              <a:latin typeface="Arial Black" panose="020B0A04020102020204" pitchFamily="34" charset="0"/>
            </a:endParaRPr>
          </a:p>
          <a:p>
            <a:pPr marL="0" lvl="0" indent="0">
              <a:buNone/>
            </a:pPr>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24211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2054</Words>
  <Application>Microsoft Office PowerPoint</Application>
  <PresentationFormat>Widescreen</PresentationFormat>
  <Paragraphs>157</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Arial Black</vt:lpstr>
      <vt:lpstr>Calibri</vt:lpstr>
      <vt:lpstr>Calibri Light</vt:lpstr>
      <vt:lpstr>Office Theme</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LECTURE 3. BILATERAL DIPLOMACY; OBJECTIVES, MEANS AND INSTRUMENTS</vt:lpstr>
      <vt:lpstr>Full powers </vt:lpstr>
      <vt:lpstr>LECTURE 3. BILATERAL DIPLOMACY; OBJECTIVES, MEANS AND INSTRUMENTS</vt:lpstr>
      <vt:lpstr>LECTURE 3. BILATERAL DIPLOMACY; OBJECTIVES, MEANS AND INSTRUMENTS</vt:lpstr>
      <vt:lpstr>LECTURE 3. BILATERAL DIPLOMACY; OBJECTIVES, MEANS AND INSTRUMENTS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3. BILATERAL DIPLOMACY; OBJECTIVES, MEANS AND INSTRUMENTS</dc:title>
  <dc:creator>Marem Buzurtanova</dc:creator>
  <cp:lastModifiedBy>Marem Buzurtanova</cp:lastModifiedBy>
  <cp:revision>17</cp:revision>
  <cp:lastPrinted>2021-09-15T03:37:48Z</cp:lastPrinted>
  <dcterms:created xsi:type="dcterms:W3CDTF">2021-09-15T02:50:51Z</dcterms:created>
  <dcterms:modified xsi:type="dcterms:W3CDTF">2021-09-15T04:24:48Z</dcterms:modified>
</cp:coreProperties>
</file>